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677" r:id="rId2"/>
    <p:sldId id="718" r:id="rId3"/>
    <p:sldId id="736" r:id="rId4"/>
    <p:sldId id="737" r:id="rId5"/>
    <p:sldId id="738" r:id="rId6"/>
    <p:sldId id="739" r:id="rId7"/>
    <p:sldId id="741" r:id="rId8"/>
    <p:sldId id="742" r:id="rId9"/>
    <p:sldId id="743" r:id="rId10"/>
    <p:sldId id="744" r:id="rId11"/>
    <p:sldId id="745" r:id="rId12"/>
    <p:sldId id="747" r:id="rId13"/>
    <p:sldId id="748" r:id="rId14"/>
    <p:sldId id="749" r:id="rId15"/>
    <p:sldId id="750" r:id="rId16"/>
    <p:sldId id="751" r:id="rId17"/>
    <p:sldId id="752" r:id="rId18"/>
    <p:sldId id="753" r:id="rId19"/>
    <p:sldId id="754" r:id="rId20"/>
    <p:sldId id="755" r:id="rId21"/>
    <p:sldId id="756" r:id="rId22"/>
    <p:sldId id="757" r:id="rId23"/>
    <p:sldId id="758" r:id="rId24"/>
    <p:sldId id="759" r:id="rId25"/>
    <p:sldId id="760" r:id="rId26"/>
    <p:sldId id="761" r:id="rId27"/>
    <p:sldId id="762" r:id="rId28"/>
    <p:sldId id="763" r:id="rId29"/>
    <p:sldId id="764" r:id="rId30"/>
  </p:sldIdLst>
  <p:sldSz cx="12192000" cy="6858000"/>
  <p:notesSz cx="6858000" cy="9144000"/>
  <p:defaultTextStyle>
    <a:defPPr>
      <a:defRPr lang="e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C65"/>
    <a:srgbClr val="FED421"/>
    <a:srgbClr val="FEF5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6"/>
  </p:normalViewPr>
  <p:slideViewPr>
    <p:cSldViewPr snapToGrid="0">
      <p:cViewPr varScale="1">
        <p:scale>
          <a:sx n="109" d="100"/>
          <a:sy n="109"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D1D53-9700-4F3A-9124-C872853669E1}" type="doc">
      <dgm:prSet loTypeId="urn:microsoft.com/office/officeart/2005/8/layout/chevron1" loCatId="process" qsTypeId="urn:microsoft.com/office/officeart/2005/8/quickstyle/simple2" qsCatId="simple" csTypeId="urn:microsoft.com/office/officeart/2005/8/colors/colorful5" csCatId="colorful" phldr="1"/>
      <dgm:spPr/>
    </dgm:pt>
    <dgm:pt modelId="{65A64344-AD81-4A76-9D32-463530AFE3C5}">
      <dgm:prSet phldrT="[Text]" custT="1"/>
      <dgm:spPr/>
      <dgm:t>
        <a:bodyPr/>
        <a:lstStyle/>
        <a:p>
          <a:r>
            <a:rPr lang="en-US" altLang="ja-JP" sz="2400" dirty="0">
              <a:latin typeface="Arial" panose="020B0604020202020204" pitchFamily="34" charset="0"/>
              <a:cs typeface="Arial" panose="020B0604020202020204" pitchFamily="34" charset="0"/>
            </a:rPr>
            <a:t>Ⅰ</a:t>
          </a:r>
          <a:r>
            <a:rPr lang="mn-MN" altLang="ja-JP" sz="2400" dirty="0">
              <a:latin typeface="Arial" panose="020B0604020202020204" pitchFamily="34" charset="0"/>
              <a:cs typeface="Arial" panose="020B0604020202020204" pitchFamily="34" charset="0"/>
            </a:rPr>
            <a:t>үе шат</a:t>
          </a:r>
          <a:r>
            <a:rPr lang="ja-JP" altLang="en-US" sz="2400" dirty="0">
              <a:latin typeface="Arial" panose="020B0604020202020204" pitchFamily="34" charset="0"/>
              <a:cs typeface="Arial" panose="020B0604020202020204" pitchFamily="34" charset="0"/>
            </a:rPr>
            <a:t>　</a:t>
          </a:r>
          <a:endParaRPr lang="mn-MN" altLang="ja-JP" sz="2400" dirty="0">
            <a:latin typeface="Arial" panose="020B0604020202020204" pitchFamily="34" charset="0"/>
            <a:cs typeface="Arial" panose="020B0604020202020204" pitchFamily="34" charset="0"/>
          </a:endParaRPr>
        </a:p>
        <a:p>
          <a:r>
            <a:rPr lang="en-US" altLang="ja-JP" sz="2400" dirty="0">
              <a:latin typeface="Arial" panose="020B0604020202020204" pitchFamily="34" charset="0"/>
              <a:cs typeface="Arial" panose="020B0604020202020204" pitchFamily="34" charset="0"/>
            </a:rPr>
            <a:t>(2022</a:t>
          </a:r>
          <a:r>
            <a:rPr lang="mn-MN" altLang="ja-JP" sz="2400" dirty="0">
              <a:latin typeface="Arial" panose="020B0604020202020204" pitchFamily="34" charset="0"/>
              <a:cs typeface="Arial" panose="020B0604020202020204" pitchFamily="34" charset="0"/>
            </a:rPr>
            <a:t> он</a:t>
          </a:r>
          <a:r>
            <a:rPr lang="en-US" altLang="ja-JP" sz="2400" dirty="0">
              <a:latin typeface="Arial" panose="020B0604020202020204" pitchFamily="34" charset="0"/>
              <a:cs typeface="Arial" panose="020B0604020202020204" pitchFamily="34" charset="0"/>
            </a:rPr>
            <a:t>)</a:t>
          </a:r>
          <a:r>
            <a:rPr lang="mn-MN" altLang="ja-JP"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dgm:t>
    </dgm:pt>
    <dgm:pt modelId="{B1BA9A8A-D690-4110-A91C-655BFB316B0C}" type="parTrans" cxnId="{5203B0E9-3C9A-478F-AE41-C42DBA68C3CC}">
      <dgm:prSet/>
      <dgm:spPr/>
      <dgm:t>
        <a:bodyPr/>
        <a:lstStyle/>
        <a:p>
          <a:endParaRPr lang="en-US" sz="2400">
            <a:latin typeface="Arial" panose="020B0604020202020204" pitchFamily="34" charset="0"/>
            <a:cs typeface="Arial" panose="020B0604020202020204" pitchFamily="34" charset="0"/>
          </a:endParaRPr>
        </a:p>
      </dgm:t>
    </dgm:pt>
    <dgm:pt modelId="{41817FE0-E15C-46F7-AC8A-2215731B6EB7}" type="sibTrans" cxnId="{5203B0E9-3C9A-478F-AE41-C42DBA68C3CC}">
      <dgm:prSet/>
      <dgm:spPr/>
      <dgm:t>
        <a:bodyPr/>
        <a:lstStyle/>
        <a:p>
          <a:endParaRPr lang="en-US" sz="2400">
            <a:latin typeface="Arial" panose="020B0604020202020204" pitchFamily="34" charset="0"/>
            <a:cs typeface="Arial" panose="020B0604020202020204" pitchFamily="34" charset="0"/>
          </a:endParaRPr>
        </a:p>
      </dgm:t>
    </dgm:pt>
    <dgm:pt modelId="{9DF7A1F9-853B-4BBD-B04B-5D8D84FFA3BF}">
      <dgm:prSet phldrT="[Text]" custT="1"/>
      <dgm:spPr/>
      <dgm:t>
        <a:bodyPr/>
        <a:lstStyle/>
        <a:p>
          <a:r>
            <a:rPr lang="en-US" altLang="ja-JP" sz="2400" dirty="0">
              <a:latin typeface="Arial" panose="020B0604020202020204" pitchFamily="34" charset="0"/>
              <a:cs typeface="Arial" panose="020B0604020202020204" pitchFamily="34" charset="0"/>
            </a:rPr>
            <a:t>Ⅱ</a:t>
          </a:r>
          <a:r>
            <a:rPr lang="mn-MN" altLang="ja-JP" sz="2400" dirty="0">
              <a:latin typeface="Arial" panose="020B0604020202020204" pitchFamily="34" charset="0"/>
              <a:cs typeface="Arial" panose="020B0604020202020204" pitchFamily="34" charset="0"/>
            </a:rPr>
            <a:t>үе шат </a:t>
          </a:r>
          <a:endParaRPr lang="en-US" sz="2400" dirty="0">
            <a:latin typeface="Arial" panose="020B0604020202020204" pitchFamily="34" charset="0"/>
            <a:cs typeface="Arial" panose="020B0604020202020204" pitchFamily="34" charset="0"/>
          </a:endParaRPr>
        </a:p>
      </dgm:t>
    </dgm:pt>
    <dgm:pt modelId="{07285199-814B-4615-BCDC-1B31CFE9933D}" type="parTrans" cxnId="{9EF12550-4144-4E28-8E60-FF9061628BBF}">
      <dgm:prSet/>
      <dgm:spPr/>
      <dgm:t>
        <a:bodyPr/>
        <a:lstStyle/>
        <a:p>
          <a:endParaRPr lang="en-US" sz="2400">
            <a:latin typeface="Arial" panose="020B0604020202020204" pitchFamily="34" charset="0"/>
            <a:cs typeface="Arial" panose="020B0604020202020204" pitchFamily="34" charset="0"/>
          </a:endParaRPr>
        </a:p>
      </dgm:t>
    </dgm:pt>
    <dgm:pt modelId="{E6459241-8A67-4FD7-A4FC-A5305294E1FC}" type="sibTrans" cxnId="{9EF12550-4144-4E28-8E60-FF9061628BBF}">
      <dgm:prSet/>
      <dgm:spPr/>
      <dgm:t>
        <a:bodyPr/>
        <a:lstStyle/>
        <a:p>
          <a:endParaRPr lang="en-US" sz="2400">
            <a:latin typeface="Arial" panose="020B0604020202020204" pitchFamily="34" charset="0"/>
            <a:cs typeface="Arial" panose="020B0604020202020204" pitchFamily="34" charset="0"/>
          </a:endParaRPr>
        </a:p>
      </dgm:t>
    </dgm:pt>
    <dgm:pt modelId="{53C307CA-8B24-467C-943B-0AD0D9D35065}" type="pres">
      <dgm:prSet presAssocID="{D9DD1D53-9700-4F3A-9124-C872853669E1}" presName="Name0" presStyleCnt="0">
        <dgm:presLayoutVars>
          <dgm:dir/>
          <dgm:animLvl val="lvl"/>
          <dgm:resizeHandles val="exact"/>
        </dgm:presLayoutVars>
      </dgm:prSet>
      <dgm:spPr/>
    </dgm:pt>
    <dgm:pt modelId="{024CF23B-8595-47AC-8D5C-7682A27ECCC9}" type="pres">
      <dgm:prSet presAssocID="{65A64344-AD81-4A76-9D32-463530AFE3C5}" presName="parTxOnly" presStyleLbl="node1" presStyleIdx="0" presStyleCnt="2">
        <dgm:presLayoutVars>
          <dgm:chMax val="0"/>
          <dgm:chPref val="0"/>
          <dgm:bulletEnabled val="1"/>
        </dgm:presLayoutVars>
      </dgm:prSet>
      <dgm:spPr/>
    </dgm:pt>
    <dgm:pt modelId="{B7B40D9B-7DD8-4E41-969E-660CB4634745}" type="pres">
      <dgm:prSet presAssocID="{41817FE0-E15C-46F7-AC8A-2215731B6EB7}" presName="parTxOnlySpace" presStyleCnt="0"/>
      <dgm:spPr/>
    </dgm:pt>
    <dgm:pt modelId="{A6E2A502-64AE-47E3-BA3F-5D0B482AF589}" type="pres">
      <dgm:prSet presAssocID="{9DF7A1F9-853B-4BBD-B04B-5D8D84FFA3BF}" presName="parTxOnly" presStyleLbl="node1" presStyleIdx="1" presStyleCnt="2">
        <dgm:presLayoutVars>
          <dgm:chMax val="0"/>
          <dgm:chPref val="0"/>
          <dgm:bulletEnabled val="1"/>
        </dgm:presLayoutVars>
      </dgm:prSet>
      <dgm:spPr/>
    </dgm:pt>
  </dgm:ptLst>
  <dgm:cxnLst>
    <dgm:cxn modelId="{60688818-02C2-4395-AD27-E49B80596D37}" type="presOf" srcId="{D9DD1D53-9700-4F3A-9124-C872853669E1}" destId="{53C307CA-8B24-467C-943B-0AD0D9D35065}" srcOrd="0" destOrd="0" presId="urn:microsoft.com/office/officeart/2005/8/layout/chevron1"/>
    <dgm:cxn modelId="{A1790B36-81AF-4190-87D7-E71360B7ADC7}" type="presOf" srcId="{65A64344-AD81-4A76-9D32-463530AFE3C5}" destId="{024CF23B-8595-47AC-8D5C-7682A27ECCC9}" srcOrd="0" destOrd="0" presId="urn:microsoft.com/office/officeart/2005/8/layout/chevron1"/>
    <dgm:cxn modelId="{9EF12550-4144-4E28-8E60-FF9061628BBF}" srcId="{D9DD1D53-9700-4F3A-9124-C872853669E1}" destId="{9DF7A1F9-853B-4BBD-B04B-5D8D84FFA3BF}" srcOrd="1" destOrd="0" parTransId="{07285199-814B-4615-BCDC-1B31CFE9933D}" sibTransId="{E6459241-8A67-4FD7-A4FC-A5305294E1FC}"/>
    <dgm:cxn modelId="{E23781B4-9D53-4013-BF00-6B6A32934D4F}" type="presOf" srcId="{9DF7A1F9-853B-4BBD-B04B-5D8D84FFA3BF}" destId="{A6E2A502-64AE-47E3-BA3F-5D0B482AF589}" srcOrd="0" destOrd="0" presId="urn:microsoft.com/office/officeart/2005/8/layout/chevron1"/>
    <dgm:cxn modelId="{5203B0E9-3C9A-478F-AE41-C42DBA68C3CC}" srcId="{D9DD1D53-9700-4F3A-9124-C872853669E1}" destId="{65A64344-AD81-4A76-9D32-463530AFE3C5}" srcOrd="0" destOrd="0" parTransId="{B1BA9A8A-D690-4110-A91C-655BFB316B0C}" sibTransId="{41817FE0-E15C-46F7-AC8A-2215731B6EB7}"/>
    <dgm:cxn modelId="{5CE0DA0B-391B-4CF4-9305-94C7FE9E635A}" type="presParOf" srcId="{53C307CA-8B24-467C-943B-0AD0D9D35065}" destId="{024CF23B-8595-47AC-8D5C-7682A27ECCC9}" srcOrd="0" destOrd="0" presId="urn:microsoft.com/office/officeart/2005/8/layout/chevron1"/>
    <dgm:cxn modelId="{75D71AA6-5A91-48CE-9ECB-2127EEA28BCB}" type="presParOf" srcId="{53C307CA-8B24-467C-943B-0AD0D9D35065}" destId="{B7B40D9B-7DD8-4E41-969E-660CB4634745}" srcOrd="1" destOrd="0" presId="urn:microsoft.com/office/officeart/2005/8/layout/chevron1"/>
    <dgm:cxn modelId="{3448F76E-001C-4F06-BBD9-5F534C38E85D}" type="presParOf" srcId="{53C307CA-8B24-467C-943B-0AD0D9D35065}" destId="{A6E2A502-64AE-47E3-BA3F-5D0B482AF589}"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560B0-D121-4A12-8971-6D6F3CF85AF8}" type="doc">
      <dgm:prSet loTypeId="urn:microsoft.com/office/officeart/2009/layout/CircleArrowProcess" loCatId="cycle" qsTypeId="urn:microsoft.com/office/officeart/2005/8/quickstyle/simple1" qsCatId="simple" csTypeId="urn:microsoft.com/office/officeart/2005/8/colors/accent1_4" csCatId="accent1" phldr="1"/>
      <dgm:spPr/>
    </dgm:pt>
    <dgm:pt modelId="{6F3D701D-ED91-486E-B468-648FC2644539}">
      <dgm:prSet phldrT="[Text]"/>
      <dgm:spPr/>
      <dgm:t>
        <a:bodyPr/>
        <a:lstStyle/>
        <a:p>
          <a:r>
            <a:rPr lang="mn-MN" dirty="0">
              <a:latin typeface="Arial" panose="020B0604020202020204" pitchFamily="34" charset="0"/>
              <a:ea typeface="Yu Mincho" panose="02020400000000000000" pitchFamily="18" charset="-128"/>
            </a:rPr>
            <a:t>Сургалтад хамрагдах боломжоор хангах (Provide  access  to  training)</a:t>
          </a:r>
          <a:endParaRPr lang="en-US" dirty="0"/>
        </a:p>
      </dgm:t>
    </dgm:pt>
    <dgm:pt modelId="{ABD09DBA-161B-4D01-A481-1735CADF304A}" type="parTrans" cxnId="{695D3E10-9D1A-45A2-B959-9F8F7812F63D}">
      <dgm:prSet/>
      <dgm:spPr/>
      <dgm:t>
        <a:bodyPr/>
        <a:lstStyle/>
        <a:p>
          <a:endParaRPr lang="en-US"/>
        </a:p>
      </dgm:t>
    </dgm:pt>
    <dgm:pt modelId="{8A17B730-153B-4D6C-AC72-6F1250F33B1A}" type="sibTrans" cxnId="{695D3E10-9D1A-45A2-B959-9F8F7812F63D}">
      <dgm:prSet/>
      <dgm:spPr/>
      <dgm:t>
        <a:bodyPr/>
        <a:lstStyle/>
        <a:p>
          <a:endParaRPr lang="en-US"/>
        </a:p>
      </dgm:t>
    </dgm:pt>
    <dgm:pt modelId="{86E48FF3-177A-4750-B4E1-607D275E309A}">
      <dgm:prSet phldrT="[Text]"/>
      <dgm:spPr/>
      <dgm:t>
        <a:bodyPr/>
        <a:lstStyle/>
        <a:p>
          <a:r>
            <a:rPr lang="mn-MN" dirty="0">
              <a:latin typeface="Arial" panose="020B0604020202020204" pitchFamily="34" charset="0"/>
              <a:ea typeface="Yu Mincho" panose="02020400000000000000" pitchFamily="18" charset="-128"/>
            </a:rPr>
            <a:t>Байгууллагад зориулсан гарын авлага гаргах (Adopt organization-specific guidelines</a:t>
          </a:r>
          <a:r>
            <a:rPr lang="en-US" dirty="0">
              <a:latin typeface="Arial" panose="020B0604020202020204" pitchFamily="34" charset="0"/>
              <a:ea typeface="Yu Mincho" panose="02020400000000000000" pitchFamily="18" charset="-128"/>
            </a:rPr>
            <a:t>)</a:t>
          </a:r>
          <a:endParaRPr lang="en-US" dirty="0"/>
        </a:p>
      </dgm:t>
    </dgm:pt>
    <dgm:pt modelId="{CE024DB9-DF3B-4512-BA6D-6D7D0C6D5460}" type="parTrans" cxnId="{B748C8AB-37E5-4E63-B722-E03828001CA4}">
      <dgm:prSet/>
      <dgm:spPr/>
      <dgm:t>
        <a:bodyPr/>
        <a:lstStyle/>
        <a:p>
          <a:endParaRPr lang="en-US"/>
        </a:p>
      </dgm:t>
    </dgm:pt>
    <dgm:pt modelId="{B5DD8269-7387-4D08-9FB9-8771F78BE11C}" type="sibTrans" cxnId="{B748C8AB-37E5-4E63-B722-E03828001CA4}">
      <dgm:prSet/>
      <dgm:spPr/>
      <dgm:t>
        <a:bodyPr/>
        <a:lstStyle/>
        <a:p>
          <a:endParaRPr lang="en-US"/>
        </a:p>
      </dgm:t>
    </dgm:pt>
    <dgm:pt modelId="{B1602475-ED40-4153-95EF-329FD2829594}" type="pres">
      <dgm:prSet presAssocID="{592560B0-D121-4A12-8971-6D6F3CF85AF8}" presName="Name0" presStyleCnt="0">
        <dgm:presLayoutVars>
          <dgm:chMax val="7"/>
          <dgm:chPref val="7"/>
          <dgm:dir/>
          <dgm:animLvl val="lvl"/>
        </dgm:presLayoutVars>
      </dgm:prSet>
      <dgm:spPr/>
    </dgm:pt>
    <dgm:pt modelId="{C0F62CD9-8193-437F-BEFE-BA21BABF2DAD}" type="pres">
      <dgm:prSet presAssocID="{6F3D701D-ED91-486E-B468-648FC2644539}" presName="Accent1" presStyleCnt="0"/>
      <dgm:spPr/>
    </dgm:pt>
    <dgm:pt modelId="{F26E262B-7BC0-42FE-B7DB-A69526A0450E}" type="pres">
      <dgm:prSet presAssocID="{6F3D701D-ED91-486E-B468-648FC2644539}" presName="Accent" presStyleLbl="node1" presStyleIdx="0" presStyleCnt="2"/>
      <dgm:spPr/>
    </dgm:pt>
    <dgm:pt modelId="{C634701A-3296-4C3F-964E-35EF3C68D21A}" type="pres">
      <dgm:prSet presAssocID="{6F3D701D-ED91-486E-B468-648FC2644539}" presName="Parent1" presStyleLbl="revTx" presStyleIdx="0" presStyleCnt="2">
        <dgm:presLayoutVars>
          <dgm:chMax val="1"/>
          <dgm:chPref val="1"/>
          <dgm:bulletEnabled val="1"/>
        </dgm:presLayoutVars>
      </dgm:prSet>
      <dgm:spPr/>
    </dgm:pt>
    <dgm:pt modelId="{A7E7D4B6-7A19-4C96-AF5E-850892F47286}" type="pres">
      <dgm:prSet presAssocID="{86E48FF3-177A-4750-B4E1-607D275E309A}" presName="Accent2" presStyleCnt="0"/>
      <dgm:spPr/>
    </dgm:pt>
    <dgm:pt modelId="{1EDAD141-F58E-448B-8178-0067BBC39326}" type="pres">
      <dgm:prSet presAssocID="{86E48FF3-177A-4750-B4E1-607D275E309A}" presName="Accent" presStyleLbl="node1" presStyleIdx="1" presStyleCnt="2"/>
      <dgm:spPr/>
    </dgm:pt>
    <dgm:pt modelId="{5E7E146C-2BBB-45B4-8160-91037C5C0E07}" type="pres">
      <dgm:prSet presAssocID="{86E48FF3-177A-4750-B4E1-607D275E309A}" presName="Parent2" presStyleLbl="revTx" presStyleIdx="1" presStyleCnt="2">
        <dgm:presLayoutVars>
          <dgm:chMax val="1"/>
          <dgm:chPref val="1"/>
          <dgm:bulletEnabled val="1"/>
        </dgm:presLayoutVars>
      </dgm:prSet>
      <dgm:spPr/>
    </dgm:pt>
  </dgm:ptLst>
  <dgm:cxnLst>
    <dgm:cxn modelId="{695D3E10-9D1A-45A2-B959-9F8F7812F63D}" srcId="{592560B0-D121-4A12-8971-6D6F3CF85AF8}" destId="{6F3D701D-ED91-486E-B468-648FC2644539}" srcOrd="0" destOrd="0" parTransId="{ABD09DBA-161B-4D01-A481-1735CADF304A}" sibTransId="{8A17B730-153B-4D6C-AC72-6F1250F33B1A}"/>
    <dgm:cxn modelId="{E4C9EE13-B0C2-4596-9E79-E252F40D6FB7}" type="presOf" srcId="{86E48FF3-177A-4750-B4E1-607D275E309A}" destId="{5E7E146C-2BBB-45B4-8160-91037C5C0E07}" srcOrd="0" destOrd="0" presId="urn:microsoft.com/office/officeart/2009/layout/CircleArrowProcess"/>
    <dgm:cxn modelId="{446F8029-CE31-41C0-A881-310BB71FEE67}" type="presOf" srcId="{6F3D701D-ED91-486E-B468-648FC2644539}" destId="{C634701A-3296-4C3F-964E-35EF3C68D21A}" srcOrd="0" destOrd="0" presId="urn:microsoft.com/office/officeart/2009/layout/CircleArrowProcess"/>
    <dgm:cxn modelId="{52C47596-56B5-4C5E-BC93-ACEAD95D7E8E}" type="presOf" srcId="{592560B0-D121-4A12-8971-6D6F3CF85AF8}" destId="{B1602475-ED40-4153-95EF-329FD2829594}" srcOrd="0" destOrd="0" presId="urn:microsoft.com/office/officeart/2009/layout/CircleArrowProcess"/>
    <dgm:cxn modelId="{B748C8AB-37E5-4E63-B722-E03828001CA4}" srcId="{592560B0-D121-4A12-8971-6D6F3CF85AF8}" destId="{86E48FF3-177A-4750-B4E1-607D275E309A}" srcOrd="1" destOrd="0" parTransId="{CE024DB9-DF3B-4512-BA6D-6D7D0C6D5460}" sibTransId="{B5DD8269-7387-4D08-9FB9-8771F78BE11C}"/>
    <dgm:cxn modelId="{6884A95F-9C39-4FB2-B01D-36266A2A4652}" type="presParOf" srcId="{B1602475-ED40-4153-95EF-329FD2829594}" destId="{C0F62CD9-8193-437F-BEFE-BA21BABF2DAD}" srcOrd="0" destOrd="0" presId="urn:microsoft.com/office/officeart/2009/layout/CircleArrowProcess"/>
    <dgm:cxn modelId="{A8A46CB6-1FCA-4A33-B015-515081A0836C}" type="presParOf" srcId="{C0F62CD9-8193-437F-BEFE-BA21BABF2DAD}" destId="{F26E262B-7BC0-42FE-B7DB-A69526A0450E}" srcOrd="0" destOrd="0" presId="urn:microsoft.com/office/officeart/2009/layout/CircleArrowProcess"/>
    <dgm:cxn modelId="{5A7E9534-9260-475C-AA77-DEF2FD03DE26}" type="presParOf" srcId="{B1602475-ED40-4153-95EF-329FD2829594}" destId="{C634701A-3296-4C3F-964E-35EF3C68D21A}" srcOrd="1" destOrd="0" presId="urn:microsoft.com/office/officeart/2009/layout/CircleArrowProcess"/>
    <dgm:cxn modelId="{031135B0-BFCA-4B9E-BBD8-E7FF19FAACA0}" type="presParOf" srcId="{B1602475-ED40-4153-95EF-329FD2829594}" destId="{A7E7D4B6-7A19-4C96-AF5E-850892F47286}" srcOrd="2" destOrd="0" presId="urn:microsoft.com/office/officeart/2009/layout/CircleArrowProcess"/>
    <dgm:cxn modelId="{1243D5DC-8ECE-4FDE-8449-6DF7A570585E}" type="presParOf" srcId="{A7E7D4B6-7A19-4C96-AF5E-850892F47286}" destId="{1EDAD141-F58E-448B-8178-0067BBC39326}" srcOrd="0" destOrd="0" presId="urn:microsoft.com/office/officeart/2009/layout/CircleArrowProcess"/>
    <dgm:cxn modelId="{41437498-E3C6-4427-B163-E49645C2B23F}" type="presParOf" srcId="{B1602475-ED40-4153-95EF-329FD2829594}" destId="{5E7E146C-2BBB-45B4-8160-91037C5C0E07}"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CF23B-8595-47AC-8D5C-7682A27ECCC9}">
      <dsp:nvSpPr>
        <dsp:cNvPr id="0" name=""/>
        <dsp:cNvSpPr/>
      </dsp:nvSpPr>
      <dsp:spPr>
        <a:xfrm>
          <a:off x="6963" y="0"/>
          <a:ext cx="4162420" cy="1353671"/>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altLang="ja-JP" sz="2400" kern="1200" dirty="0">
              <a:latin typeface="Arial" panose="020B0604020202020204" pitchFamily="34" charset="0"/>
              <a:cs typeface="Arial" panose="020B0604020202020204" pitchFamily="34" charset="0"/>
            </a:rPr>
            <a:t>Ⅰ</a:t>
          </a:r>
          <a:r>
            <a:rPr lang="mn-MN" altLang="ja-JP" sz="2400" kern="1200" dirty="0">
              <a:latin typeface="Arial" panose="020B0604020202020204" pitchFamily="34" charset="0"/>
              <a:cs typeface="Arial" panose="020B0604020202020204" pitchFamily="34" charset="0"/>
            </a:rPr>
            <a:t>үе шат</a:t>
          </a:r>
          <a:r>
            <a:rPr lang="ja-JP" altLang="en-US" sz="2400" kern="1200" dirty="0">
              <a:latin typeface="Arial" panose="020B0604020202020204" pitchFamily="34" charset="0"/>
              <a:cs typeface="Arial" panose="020B0604020202020204" pitchFamily="34" charset="0"/>
            </a:rPr>
            <a:t>　</a:t>
          </a:r>
          <a:endParaRPr lang="mn-MN" altLang="ja-JP" sz="2400" kern="1200" dirty="0">
            <a:latin typeface="Arial" panose="020B0604020202020204" pitchFamily="34" charset="0"/>
            <a:cs typeface="Arial" panose="020B0604020202020204" pitchFamily="34" charset="0"/>
          </a:endParaRPr>
        </a:p>
        <a:p>
          <a:pPr marL="0" lvl="0" indent="0" algn="ctr" defTabSz="1066800">
            <a:lnSpc>
              <a:spcPct val="90000"/>
            </a:lnSpc>
            <a:spcBef>
              <a:spcPct val="0"/>
            </a:spcBef>
            <a:spcAft>
              <a:spcPct val="35000"/>
            </a:spcAft>
            <a:buNone/>
          </a:pPr>
          <a:r>
            <a:rPr lang="en-US" altLang="ja-JP" sz="2400" kern="1200" dirty="0">
              <a:latin typeface="Arial" panose="020B0604020202020204" pitchFamily="34" charset="0"/>
              <a:cs typeface="Arial" panose="020B0604020202020204" pitchFamily="34" charset="0"/>
            </a:rPr>
            <a:t>(2022</a:t>
          </a:r>
          <a:r>
            <a:rPr lang="mn-MN" altLang="ja-JP" sz="2400" kern="1200" dirty="0">
              <a:latin typeface="Arial" panose="020B0604020202020204" pitchFamily="34" charset="0"/>
              <a:cs typeface="Arial" panose="020B0604020202020204" pitchFamily="34" charset="0"/>
            </a:rPr>
            <a:t> он</a:t>
          </a:r>
          <a:r>
            <a:rPr lang="en-US" altLang="ja-JP" sz="2400" kern="1200" dirty="0">
              <a:latin typeface="Arial" panose="020B0604020202020204" pitchFamily="34" charset="0"/>
              <a:cs typeface="Arial" panose="020B0604020202020204" pitchFamily="34" charset="0"/>
            </a:rPr>
            <a:t>)</a:t>
          </a:r>
          <a:r>
            <a:rPr lang="mn-MN" altLang="ja-JP" sz="2400" kern="1200" dirty="0">
              <a:latin typeface="Arial" panose="020B0604020202020204" pitchFamily="34" charset="0"/>
              <a:cs typeface="Arial" panose="020B0604020202020204" pitchFamily="34" charset="0"/>
            </a:rPr>
            <a:t> </a:t>
          </a:r>
          <a:endParaRPr lang="en-US" sz="2400" kern="1200" dirty="0">
            <a:latin typeface="Arial" panose="020B0604020202020204" pitchFamily="34" charset="0"/>
            <a:cs typeface="Arial" panose="020B0604020202020204" pitchFamily="34" charset="0"/>
          </a:endParaRPr>
        </a:p>
      </dsp:txBody>
      <dsp:txXfrm>
        <a:off x="683799" y="0"/>
        <a:ext cx="2808749" cy="1353671"/>
      </dsp:txXfrm>
    </dsp:sp>
    <dsp:sp modelId="{A6E2A502-64AE-47E3-BA3F-5D0B482AF589}">
      <dsp:nvSpPr>
        <dsp:cNvPr id="0" name=""/>
        <dsp:cNvSpPr/>
      </dsp:nvSpPr>
      <dsp:spPr>
        <a:xfrm>
          <a:off x="3753141" y="0"/>
          <a:ext cx="4162420" cy="1353671"/>
        </a:xfrm>
        <a:prstGeom prst="chevron">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altLang="ja-JP" sz="2400" kern="1200" dirty="0">
              <a:latin typeface="Arial" panose="020B0604020202020204" pitchFamily="34" charset="0"/>
              <a:cs typeface="Arial" panose="020B0604020202020204" pitchFamily="34" charset="0"/>
            </a:rPr>
            <a:t>Ⅱ</a:t>
          </a:r>
          <a:r>
            <a:rPr lang="mn-MN" altLang="ja-JP" sz="2400" kern="1200" dirty="0">
              <a:latin typeface="Arial" panose="020B0604020202020204" pitchFamily="34" charset="0"/>
              <a:cs typeface="Arial" panose="020B0604020202020204" pitchFamily="34" charset="0"/>
            </a:rPr>
            <a:t>үе шат </a:t>
          </a:r>
          <a:endParaRPr lang="en-US" sz="2400" kern="1200" dirty="0">
            <a:latin typeface="Arial" panose="020B0604020202020204" pitchFamily="34" charset="0"/>
            <a:cs typeface="Arial" panose="020B0604020202020204" pitchFamily="34" charset="0"/>
          </a:endParaRPr>
        </a:p>
      </dsp:txBody>
      <dsp:txXfrm>
        <a:off x="4429977" y="0"/>
        <a:ext cx="2808749" cy="1353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E262B-7BC0-42FE-B7DB-A69526A0450E}">
      <dsp:nvSpPr>
        <dsp:cNvPr id="0" name=""/>
        <dsp:cNvSpPr/>
      </dsp:nvSpPr>
      <dsp:spPr>
        <a:xfrm>
          <a:off x="2243346" y="0"/>
          <a:ext cx="3347544" cy="3347640"/>
        </a:xfrm>
        <a:prstGeom prst="circularArrow">
          <a:avLst>
            <a:gd name="adj1" fmla="val 10980"/>
            <a:gd name="adj2" fmla="val 1142322"/>
            <a:gd name="adj3" fmla="val 4500000"/>
            <a:gd name="adj4" fmla="val 10800000"/>
            <a:gd name="adj5" fmla="val 12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4701A-3296-4C3F-964E-35EF3C68D21A}">
      <dsp:nvSpPr>
        <dsp:cNvPr id="0" name=""/>
        <dsp:cNvSpPr/>
      </dsp:nvSpPr>
      <dsp:spPr>
        <a:xfrm>
          <a:off x="2982681" y="1211981"/>
          <a:ext cx="1867666" cy="933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mn-MN" sz="1300" kern="1200" dirty="0">
              <a:latin typeface="Arial" panose="020B0604020202020204" pitchFamily="34" charset="0"/>
              <a:ea typeface="Yu Mincho" panose="02020400000000000000" pitchFamily="18" charset="-128"/>
            </a:rPr>
            <a:t>Сургалтад хамрагдах боломжоор хангах (Provide  access  to  training)</a:t>
          </a:r>
          <a:endParaRPr lang="en-US" sz="1300" kern="1200" dirty="0"/>
        </a:p>
      </dsp:txBody>
      <dsp:txXfrm>
        <a:off x="2982681" y="1211981"/>
        <a:ext cx="1867666" cy="933722"/>
      </dsp:txXfrm>
    </dsp:sp>
    <dsp:sp modelId="{1EDAD141-F58E-448B-8178-0067BBC39326}">
      <dsp:nvSpPr>
        <dsp:cNvPr id="0" name=""/>
        <dsp:cNvSpPr/>
      </dsp:nvSpPr>
      <dsp:spPr>
        <a:xfrm>
          <a:off x="1552334" y="2145704"/>
          <a:ext cx="2875795" cy="2877011"/>
        </a:xfrm>
        <a:prstGeom prst="blockArc">
          <a:avLst>
            <a:gd name="adj1" fmla="val 0"/>
            <a:gd name="adj2" fmla="val 18900000"/>
            <a:gd name="adj3" fmla="val 1274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E146C-2BBB-45B4-8160-91037C5C0E07}">
      <dsp:nvSpPr>
        <dsp:cNvPr id="0" name=""/>
        <dsp:cNvSpPr/>
      </dsp:nvSpPr>
      <dsp:spPr>
        <a:xfrm>
          <a:off x="2048848" y="3139197"/>
          <a:ext cx="1867666" cy="933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mn-MN" sz="1300" kern="1200" dirty="0">
              <a:latin typeface="Arial" panose="020B0604020202020204" pitchFamily="34" charset="0"/>
              <a:ea typeface="Yu Mincho" panose="02020400000000000000" pitchFamily="18" charset="-128"/>
            </a:rPr>
            <a:t>Байгууллагад зориулсан гарын авлага гаргах (Adopt organization-specific guidelines</a:t>
          </a:r>
          <a:r>
            <a:rPr lang="en-US" sz="1300" kern="1200" dirty="0">
              <a:latin typeface="Arial" panose="020B0604020202020204" pitchFamily="34" charset="0"/>
              <a:ea typeface="Yu Mincho" panose="02020400000000000000" pitchFamily="18" charset="-128"/>
            </a:rPr>
            <a:t>)</a:t>
          </a:r>
          <a:endParaRPr lang="en-US" sz="1300" kern="1200" dirty="0"/>
        </a:p>
      </dsp:txBody>
      <dsp:txXfrm>
        <a:off x="2048848" y="3139197"/>
        <a:ext cx="1867666" cy="9337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EF9A1-5BEB-484D-B0C9-AE31F352E79E}" type="datetimeFigureOut">
              <a:rPr lang="en-MN" smtClean="0"/>
              <a:t>6/16/25</a:t>
            </a:fld>
            <a:endParaRPr lang="en-M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F6E12-7A16-154D-B2B0-A9BE8580332E}" type="slidenum">
              <a:rPr lang="en-MN" smtClean="0"/>
              <a:t>‹#›</a:t>
            </a:fld>
            <a:endParaRPr lang="en-MN"/>
          </a:p>
        </p:txBody>
      </p:sp>
    </p:spTree>
    <p:extLst>
      <p:ext uri="{BB962C8B-B14F-4D97-AF65-F5344CB8AC3E}">
        <p14:creationId xmlns:p14="http://schemas.microsoft.com/office/powerpoint/2010/main" val="42271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557F-1B1A-FB4B-DE47-9C7C8EA37A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N"/>
          </a:p>
        </p:txBody>
      </p:sp>
      <p:sp>
        <p:nvSpPr>
          <p:cNvPr id="3" name="Subtitle 2">
            <a:extLst>
              <a:ext uri="{FF2B5EF4-FFF2-40B4-BE49-F238E27FC236}">
                <a16:creationId xmlns:a16="http://schemas.microsoft.com/office/drawing/2014/main" id="{1646A4BF-1B2C-4EF7-64F8-12443A90C9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N"/>
          </a:p>
        </p:txBody>
      </p:sp>
      <p:sp>
        <p:nvSpPr>
          <p:cNvPr id="4" name="Date Placeholder 3">
            <a:extLst>
              <a:ext uri="{FF2B5EF4-FFF2-40B4-BE49-F238E27FC236}">
                <a16:creationId xmlns:a16="http://schemas.microsoft.com/office/drawing/2014/main" id="{BCAC0126-73AD-5C1F-564A-506BDE74A0AD}"/>
              </a:ext>
            </a:extLst>
          </p:cNvPr>
          <p:cNvSpPr>
            <a:spLocks noGrp="1"/>
          </p:cNvSpPr>
          <p:nvPr>
            <p:ph type="dt" sz="half" idx="10"/>
          </p:nvPr>
        </p:nvSpPr>
        <p:spPr/>
        <p:txBody>
          <a:bodyPr/>
          <a:lstStyle/>
          <a:p>
            <a:fld id="{B901EB0A-D276-0D4F-AF82-D09C4F17EE81}" type="datetimeFigureOut">
              <a:rPr lang="en-MN" smtClean="0"/>
              <a:t>6/16/25</a:t>
            </a:fld>
            <a:endParaRPr lang="en-MN"/>
          </a:p>
        </p:txBody>
      </p:sp>
      <p:sp>
        <p:nvSpPr>
          <p:cNvPr id="5" name="Footer Placeholder 4">
            <a:extLst>
              <a:ext uri="{FF2B5EF4-FFF2-40B4-BE49-F238E27FC236}">
                <a16:creationId xmlns:a16="http://schemas.microsoft.com/office/drawing/2014/main" id="{6F565884-75BD-211D-EDEE-8E631545A97D}"/>
              </a:ext>
            </a:extLst>
          </p:cNvPr>
          <p:cNvSpPr>
            <a:spLocks noGrp="1"/>
          </p:cNvSpPr>
          <p:nvPr>
            <p:ph type="ftr" sz="quarter" idx="11"/>
          </p:nvPr>
        </p:nvSpPr>
        <p:spPr/>
        <p:txBody>
          <a:bodyPr/>
          <a:lstStyle/>
          <a:p>
            <a:endParaRPr lang="en-MN"/>
          </a:p>
        </p:txBody>
      </p:sp>
      <p:sp>
        <p:nvSpPr>
          <p:cNvPr id="6" name="Slide Number Placeholder 5">
            <a:extLst>
              <a:ext uri="{FF2B5EF4-FFF2-40B4-BE49-F238E27FC236}">
                <a16:creationId xmlns:a16="http://schemas.microsoft.com/office/drawing/2014/main" id="{F2BD36FB-0BEA-2FF3-65B4-F87F765D8D4F}"/>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288699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DCFB-188A-B710-7744-25F338FCE88B}"/>
              </a:ext>
            </a:extLst>
          </p:cNvPr>
          <p:cNvSpPr>
            <a:spLocks noGrp="1"/>
          </p:cNvSpPr>
          <p:nvPr>
            <p:ph type="title"/>
          </p:nvPr>
        </p:nvSpPr>
        <p:spPr/>
        <p:txBody>
          <a:bodyPr/>
          <a:lstStyle/>
          <a:p>
            <a:r>
              <a:rPr lang="en-US"/>
              <a:t>Click to edit Master title style</a:t>
            </a:r>
            <a:endParaRPr lang="en-MN"/>
          </a:p>
        </p:txBody>
      </p:sp>
      <p:sp>
        <p:nvSpPr>
          <p:cNvPr id="3" name="Vertical Text Placeholder 2">
            <a:extLst>
              <a:ext uri="{FF2B5EF4-FFF2-40B4-BE49-F238E27FC236}">
                <a16:creationId xmlns:a16="http://schemas.microsoft.com/office/drawing/2014/main" id="{5A71C638-238C-023B-63AE-5F509B15D7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4" name="Date Placeholder 3">
            <a:extLst>
              <a:ext uri="{FF2B5EF4-FFF2-40B4-BE49-F238E27FC236}">
                <a16:creationId xmlns:a16="http://schemas.microsoft.com/office/drawing/2014/main" id="{A38CB3E9-775F-4160-66DB-C93E2CE042D5}"/>
              </a:ext>
            </a:extLst>
          </p:cNvPr>
          <p:cNvSpPr>
            <a:spLocks noGrp="1"/>
          </p:cNvSpPr>
          <p:nvPr>
            <p:ph type="dt" sz="half" idx="10"/>
          </p:nvPr>
        </p:nvSpPr>
        <p:spPr/>
        <p:txBody>
          <a:bodyPr/>
          <a:lstStyle/>
          <a:p>
            <a:fld id="{B901EB0A-D276-0D4F-AF82-D09C4F17EE81}" type="datetimeFigureOut">
              <a:rPr lang="en-MN" smtClean="0"/>
              <a:t>6/16/25</a:t>
            </a:fld>
            <a:endParaRPr lang="en-MN"/>
          </a:p>
        </p:txBody>
      </p:sp>
      <p:sp>
        <p:nvSpPr>
          <p:cNvPr id="5" name="Footer Placeholder 4">
            <a:extLst>
              <a:ext uri="{FF2B5EF4-FFF2-40B4-BE49-F238E27FC236}">
                <a16:creationId xmlns:a16="http://schemas.microsoft.com/office/drawing/2014/main" id="{A600547E-08F3-6C2D-F850-C2F097BEB4D6}"/>
              </a:ext>
            </a:extLst>
          </p:cNvPr>
          <p:cNvSpPr>
            <a:spLocks noGrp="1"/>
          </p:cNvSpPr>
          <p:nvPr>
            <p:ph type="ftr" sz="quarter" idx="11"/>
          </p:nvPr>
        </p:nvSpPr>
        <p:spPr/>
        <p:txBody>
          <a:bodyPr/>
          <a:lstStyle/>
          <a:p>
            <a:endParaRPr lang="en-MN"/>
          </a:p>
        </p:txBody>
      </p:sp>
      <p:sp>
        <p:nvSpPr>
          <p:cNvPr id="6" name="Slide Number Placeholder 5">
            <a:extLst>
              <a:ext uri="{FF2B5EF4-FFF2-40B4-BE49-F238E27FC236}">
                <a16:creationId xmlns:a16="http://schemas.microsoft.com/office/drawing/2014/main" id="{5012D708-4812-6571-37F0-837F3E664EF2}"/>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374291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BDBC94-5AB3-3AFD-A3F8-583D3AAD02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N"/>
          </a:p>
        </p:txBody>
      </p:sp>
      <p:sp>
        <p:nvSpPr>
          <p:cNvPr id="3" name="Vertical Text Placeholder 2">
            <a:extLst>
              <a:ext uri="{FF2B5EF4-FFF2-40B4-BE49-F238E27FC236}">
                <a16:creationId xmlns:a16="http://schemas.microsoft.com/office/drawing/2014/main" id="{DDF97BBB-D8EA-3C8D-6344-EE7F7DDA4B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4" name="Date Placeholder 3">
            <a:extLst>
              <a:ext uri="{FF2B5EF4-FFF2-40B4-BE49-F238E27FC236}">
                <a16:creationId xmlns:a16="http://schemas.microsoft.com/office/drawing/2014/main" id="{8C070B18-0654-0321-AA0F-7EE4DEAD40B6}"/>
              </a:ext>
            </a:extLst>
          </p:cNvPr>
          <p:cNvSpPr>
            <a:spLocks noGrp="1"/>
          </p:cNvSpPr>
          <p:nvPr>
            <p:ph type="dt" sz="half" idx="10"/>
          </p:nvPr>
        </p:nvSpPr>
        <p:spPr/>
        <p:txBody>
          <a:bodyPr/>
          <a:lstStyle/>
          <a:p>
            <a:fld id="{B901EB0A-D276-0D4F-AF82-D09C4F17EE81}" type="datetimeFigureOut">
              <a:rPr lang="en-MN" smtClean="0"/>
              <a:t>6/16/25</a:t>
            </a:fld>
            <a:endParaRPr lang="en-MN"/>
          </a:p>
        </p:txBody>
      </p:sp>
      <p:sp>
        <p:nvSpPr>
          <p:cNvPr id="5" name="Footer Placeholder 4">
            <a:extLst>
              <a:ext uri="{FF2B5EF4-FFF2-40B4-BE49-F238E27FC236}">
                <a16:creationId xmlns:a16="http://schemas.microsoft.com/office/drawing/2014/main" id="{D61C647B-41DF-6FA0-C992-FEF3917BD84A}"/>
              </a:ext>
            </a:extLst>
          </p:cNvPr>
          <p:cNvSpPr>
            <a:spLocks noGrp="1"/>
          </p:cNvSpPr>
          <p:nvPr>
            <p:ph type="ftr" sz="quarter" idx="11"/>
          </p:nvPr>
        </p:nvSpPr>
        <p:spPr/>
        <p:txBody>
          <a:bodyPr/>
          <a:lstStyle/>
          <a:p>
            <a:endParaRPr lang="en-MN"/>
          </a:p>
        </p:txBody>
      </p:sp>
      <p:sp>
        <p:nvSpPr>
          <p:cNvPr id="6" name="Slide Number Placeholder 5">
            <a:extLst>
              <a:ext uri="{FF2B5EF4-FFF2-40B4-BE49-F238E27FC236}">
                <a16:creationId xmlns:a16="http://schemas.microsoft.com/office/drawing/2014/main" id="{D57D5711-443C-9E63-9F83-F2420F229427}"/>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143600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3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8AF1-C7A4-EFDE-9172-153ABEECD35E}"/>
              </a:ext>
            </a:extLst>
          </p:cNvPr>
          <p:cNvSpPr>
            <a:spLocks noGrp="1"/>
          </p:cNvSpPr>
          <p:nvPr>
            <p:ph type="title"/>
          </p:nvPr>
        </p:nvSpPr>
        <p:spPr/>
        <p:txBody>
          <a:bodyPr/>
          <a:lstStyle/>
          <a:p>
            <a:r>
              <a:rPr lang="en-US"/>
              <a:t>Click to edit Master title style</a:t>
            </a:r>
            <a:endParaRPr lang="en-MN"/>
          </a:p>
        </p:txBody>
      </p:sp>
      <p:sp>
        <p:nvSpPr>
          <p:cNvPr id="3" name="Content Placeholder 2">
            <a:extLst>
              <a:ext uri="{FF2B5EF4-FFF2-40B4-BE49-F238E27FC236}">
                <a16:creationId xmlns:a16="http://schemas.microsoft.com/office/drawing/2014/main" id="{1BDC38DD-41D0-0FE4-D7DE-63F5979DCF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4" name="Date Placeholder 3">
            <a:extLst>
              <a:ext uri="{FF2B5EF4-FFF2-40B4-BE49-F238E27FC236}">
                <a16:creationId xmlns:a16="http://schemas.microsoft.com/office/drawing/2014/main" id="{5AA0CF32-26BC-3DBB-32CF-7B4449620C48}"/>
              </a:ext>
            </a:extLst>
          </p:cNvPr>
          <p:cNvSpPr>
            <a:spLocks noGrp="1"/>
          </p:cNvSpPr>
          <p:nvPr>
            <p:ph type="dt" sz="half" idx="10"/>
          </p:nvPr>
        </p:nvSpPr>
        <p:spPr/>
        <p:txBody>
          <a:bodyPr/>
          <a:lstStyle/>
          <a:p>
            <a:fld id="{B901EB0A-D276-0D4F-AF82-D09C4F17EE81}" type="datetimeFigureOut">
              <a:rPr lang="en-MN" smtClean="0"/>
              <a:t>6/16/25</a:t>
            </a:fld>
            <a:endParaRPr lang="en-MN"/>
          </a:p>
        </p:txBody>
      </p:sp>
      <p:sp>
        <p:nvSpPr>
          <p:cNvPr id="5" name="Footer Placeholder 4">
            <a:extLst>
              <a:ext uri="{FF2B5EF4-FFF2-40B4-BE49-F238E27FC236}">
                <a16:creationId xmlns:a16="http://schemas.microsoft.com/office/drawing/2014/main" id="{5844F338-2DBA-7F1D-78F3-45448BB8C508}"/>
              </a:ext>
            </a:extLst>
          </p:cNvPr>
          <p:cNvSpPr>
            <a:spLocks noGrp="1"/>
          </p:cNvSpPr>
          <p:nvPr>
            <p:ph type="ftr" sz="quarter" idx="11"/>
          </p:nvPr>
        </p:nvSpPr>
        <p:spPr/>
        <p:txBody>
          <a:bodyPr/>
          <a:lstStyle/>
          <a:p>
            <a:endParaRPr lang="en-MN"/>
          </a:p>
        </p:txBody>
      </p:sp>
      <p:sp>
        <p:nvSpPr>
          <p:cNvPr id="6" name="Slide Number Placeholder 5">
            <a:extLst>
              <a:ext uri="{FF2B5EF4-FFF2-40B4-BE49-F238E27FC236}">
                <a16:creationId xmlns:a16="http://schemas.microsoft.com/office/drawing/2014/main" id="{63615463-9608-3B80-3A4B-FD2B2DE9309F}"/>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429285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46E03-7857-D2EE-5A07-00E2A32DCA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N"/>
          </a:p>
        </p:txBody>
      </p:sp>
      <p:sp>
        <p:nvSpPr>
          <p:cNvPr id="3" name="Text Placeholder 2">
            <a:extLst>
              <a:ext uri="{FF2B5EF4-FFF2-40B4-BE49-F238E27FC236}">
                <a16:creationId xmlns:a16="http://schemas.microsoft.com/office/drawing/2014/main" id="{BE0C1A77-6C03-DB10-3970-2CB2B78CC1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1C9CCD-C370-6E9B-9F59-FF1F15BEB17E}"/>
              </a:ext>
            </a:extLst>
          </p:cNvPr>
          <p:cNvSpPr>
            <a:spLocks noGrp="1"/>
          </p:cNvSpPr>
          <p:nvPr>
            <p:ph type="dt" sz="half" idx="10"/>
          </p:nvPr>
        </p:nvSpPr>
        <p:spPr/>
        <p:txBody>
          <a:bodyPr/>
          <a:lstStyle/>
          <a:p>
            <a:fld id="{B901EB0A-D276-0D4F-AF82-D09C4F17EE81}" type="datetimeFigureOut">
              <a:rPr lang="en-MN" smtClean="0"/>
              <a:t>6/16/25</a:t>
            </a:fld>
            <a:endParaRPr lang="en-MN"/>
          </a:p>
        </p:txBody>
      </p:sp>
      <p:sp>
        <p:nvSpPr>
          <p:cNvPr id="5" name="Footer Placeholder 4">
            <a:extLst>
              <a:ext uri="{FF2B5EF4-FFF2-40B4-BE49-F238E27FC236}">
                <a16:creationId xmlns:a16="http://schemas.microsoft.com/office/drawing/2014/main" id="{D8327D67-6AD8-5464-283D-CC9E50B16D10}"/>
              </a:ext>
            </a:extLst>
          </p:cNvPr>
          <p:cNvSpPr>
            <a:spLocks noGrp="1"/>
          </p:cNvSpPr>
          <p:nvPr>
            <p:ph type="ftr" sz="quarter" idx="11"/>
          </p:nvPr>
        </p:nvSpPr>
        <p:spPr/>
        <p:txBody>
          <a:bodyPr/>
          <a:lstStyle/>
          <a:p>
            <a:endParaRPr lang="en-MN"/>
          </a:p>
        </p:txBody>
      </p:sp>
      <p:sp>
        <p:nvSpPr>
          <p:cNvPr id="6" name="Slide Number Placeholder 5">
            <a:extLst>
              <a:ext uri="{FF2B5EF4-FFF2-40B4-BE49-F238E27FC236}">
                <a16:creationId xmlns:a16="http://schemas.microsoft.com/office/drawing/2014/main" id="{D1F96F8F-129C-FDB0-B8A2-CF4C09C76C27}"/>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177410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2E32-8B6A-CF51-CEAC-46605B4E0213}"/>
              </a:ext>
            </a:extLst>
          </p:cNvPr>
          <p:cNvSpPr>
            <a:spLocks noGrp="1"/>
          </p:cNvSpPr>
          <p:nvPr>
            <p:ph type="title"/>
          </p:nvPr>
        </p:nvSpPr>
        <p:spPr/>
        <p:txBody>
          <a:bodyPr/>
          <a:lstStyle/>
          <a:p>
            <a:r>
              <a:rPr lang="en-US"/>
              <a:t>Click to edit Master title style</a:t>
            </a:r>
            <a:endParaRPr lang="en-MN"/>
          </a:p>
        </p:txBody>
      </p:sp>
      <p:sp>
        <p:nvSpPr>
          <p:cNvPr id="3" name="Content Placeholder 2">
            <a:extLst>
              <a:ext uri="{FF2B5EF4-FFF2-40B4-BE49-F238E27FC236}">
                <a16:creationId xmlns:a16="http://schemas.microsoft.com/office/drawing/2014/main" id="{F415B7AD-4914-8871-C705-8917D4DF40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4" name="Content Placeholder 3">
            <a:extLst>
              <a:ext uri="{FF2B5EF4-FFF2-40B4-BE49-F238E27FC236}">
                <a16:creationId xmlns:a16="http://schemas.microsoft.com/office/drawing/2014/main" id="{120870E7-2149-51A2-8958-EA2F2BDA4E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5" name="Date Placeholder 4">
            <a:extLst>
              <a:ext uri="{FF2B5EF4-FFF2-40B4-BE49-F238E27FC236}">
                <a16:creationId xmlns:a16="http://schemas.microsoft.com/office/drawing/2014/main" id="{66A1B62F-F58E-280E-64AE-CF3CD7AD5C30}"/>
              </a:ext>
            </a:extLst>
          </p:cNvPr>
          <p:cNvSpPr>
            <a:spLocks noGrp="1"/>
          </p:cNvSpPr>
          <p:nvPr>
            <p:ph type="dt" sz="half" idx="10"/>
          </p:nvPr>
        </p:nvSpPr>
        <p:spPr/>
        <p:txBody>
          <a:bodyPr/>
          <a:lstStyle/>
          <a:p>
            <a:fld id="{B901EB0A-D276-0D4F-AF82-D09C4F17EE81}" type="datetimeFigureOut">
              <a:rPr lang="en-MN" smtClean="0"/>
              <a:t>6/16/25</a:t>
            </a:fld>
            <a:endParaRPr lang="en-MN"/>
          </a:p>
        </p:txBody>
      </p:sp>
      <p:sp>
        <p:nvSpPr>
          <p:cNvPr id="6" name="Footer Placeholder 5">
            <a:extLst>
              <a:ext uri="{FF2B5EF4-FFF2-40B4-BE49-F238E27FC236}">
                <a16:creationId xmlns:a16="http://schemas.microsoft.com/office/drawing/2014/main" id="{248B5FF9-E4C6-909B-2094-3BFB2D3FC1EF}"/>
              </a:ext>
            </a:extLst>
          </p:cNvPr>
          <p:cNvSpPr>
            <a:spLocks noGrp="1"/>
          </p:cNvSpPr>
          <p:nvPr>
            <p:ph type="ftr" sz="quarter" idx="11"/>
          </p:nvPr>
        </p:nvSpPr>
        <p:spPr/>
        <p:txBody>
          <a:bodyPr/>
          <a:lstStyle/>
          <a:p>
            <a:endParaRPr lang="en-MN"/>
          </a:p>
        </p:txBody>
      </p:sp>
      <p:sp>
        <p:nvSpPr>
          <p:cNvPr id="7" name="Slide Number Placeholder 6">
            <a:extLst>
              <a:ext uri="{FF2B5EF4-FFF2-40B4-BE49-F238E27FC236}">
                <a16:creationId xmlns:a16="http://schemas.microsoft.com/office/drawing/2014/main" id="{DC151A75-1FD4-FF27-45C1-076EB5760717}"/>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156467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4F6E2-524F-692E-739B-7615D436D927}"/>
              </a:ext>
            </a:extLst>
          </p:cNvPr>
          <p:cNvSpPr>
            <a:spLocks noGrp="1"/>
          </p:cNvSpPr>
          <p:nvPr>
            <p:ph type="title"/>
          </p:nvPr>
        </p:nvSpPr>
        <p:spPr>
          <a:xfrm>
            <a:off x="839788" y="365125"/>
            <a:ext cx="10515600" cy="1325563"/>
          </a:xfrm>
        </p:spPr>
        <p:txBody>
          <a:bodyPr/>
          <a:lstStyle/>
          <a:p>
            <a:r>
              <a:rPr lang="en-US"/>
              <a:t>Click to edit Master title style</a:t>
            </a:r>
            <a:endParaRPr lang="en-MN"/>
          </a:p>
        </p:txBody>
      </p:sp>
      <p:sp>
        <p:nvSpPr>
          <p:cNvPr id="3" name="Text Placeholder 2">
            <a:extLst>
              <a:ext uri="{FF2B5EF4-FFF2-40B4-BE49-F238E27FC236}">
                <a16:creationId xmlns:a16="http://schemas.microsoft.com/office/drawing/2014/main" id="{26F652A1-D1CE-7685-666A-01F699821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93433C-56A9-760F-EA38-2C056271B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5" name="Text Placeholder 4">
            <a:extLst>
              <a:ext uri="{FF2B5EF4-FFF2-40B4-BE49-F238E27FC236}">
                <a16:creationId xmlns:a16="http://schemas.microsoft.com/office/drawing/2014/main" id="{5DAC8E64-83F8-856A-B932-19AFA61F4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27C12D-A371-6C6A-FDCA-AF5FC3BD5F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7" name="Date Placeholder 6">
            <a:extLst>
              <a:ext uri="{FF2B5EF4-FFF2-40B4-BE49-F238E27FC236}">
                <a16:creationId xmlns:a16="http://schemas.microsoft.com/office/drawing/2014/main" id="{B9EBB42B-6DB0-CFCA-1186-02116531C0EC}"/>
              </a:ext>
            </a:extLst>
          </p:cNvPr>
          <p:cNvSpPr>
            <a:spLocks noGrp="1"/>
          </p:cNvSpPr>
          <p:nvPr>
            <p:ph type="dt" sz="half" idx="10"/>
          </p:nvPr>
        </p:nvSpPr>
        <p:spPr/>
        <p:txBody>
          <a:bodyPr/>
          <a:lstStyle/>
          <a:p>
            <a:fld id="{B901EB0A-D276-0D4F-AF82-D09C4F17EE81}" type="datetimeFigureOut">
              <a:rPr lang="en-MN" smtClean="0"/>
              <a:t>6/16/25</a:t>
            </a:fld>
            <a:endParaRPr lang="en-MN"/>
          </a:p>
        </p:txBody>
      </p:sp>
      <p:sp>
        <p:nvSpPr>
          <p:cNvPr id="8" name="Footer Placeholder 7">
            <a:extLst>
              <a:ext uri="{FF2B5EF4-FFF2-40B4-BE49-F238E27FC236}">
                <a16:creationId xmlns:a16="http://schemas.microsoft.com/office/drawing/2014/main" id="{A7E886C6-9DC8-8D3C-B85D-C7A0E11458D0}"/>
              </a:ext>
            </a:extLst>
          </p:cNvPr>
          <p:cNvSpPr>
            <a:spLocks noGrp="1"/>
          </p:cNvSpPr>
          <p:nvPr>
            <p:ph type="ftr" sz="quarter" idx="11"/>
          </p:nvPr>
        </p:nvSpPr>
        <p:spPr/>
        <p:txBody>
          <a:bodyPr/>
          <a:lstStyle/>
          <a:p>
            <a:endParaRPr lang="en-MN"/>
          </a:p>
        </p:txBody>
      </p:sp>
      <p:sp>
        <p:nvSpPr>
          <p:cNvPr id="9" name="Slide Number Placeholder 8">
            <a:extLst>
              <a:ext uri="{FF2B5EF4-FFF2-40B4-BE49-F238E27FC236}">
                <a16:creationId xmlns:a16="http://schemas.microsoft.com/office/drawing/2014/main" id="{885CFDC8-A0F5-7DA1-0F9B-1EF70DF22DCB}"/>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227693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1294-A55C-C745-1716-72CF2325032F}"/>
              </a:ext>
            </a:extLst>
          </p:cNvPr>
          <p:cNvSpPr>
            <a:spLocks noGrp="1"/>
          </p:cNvSpPr>
          <p:nvPr>
            <p:ph type="title"/>
          </p:nvPr>
        </p:nvSpPr>
        <p:spPr/>
        <p:txBody>
          <a:bodyPr/>
          <a:lstStyle/>
          <a:p>
            <a:r>
              <a:rPr lang="en-US"/>
              <a:t>Click to edit Master title style</a:t>
            </a:r>
            <a:endParaRPr lang="en-MN"/>
          </a:p>
        </p:txBody>
      </p:sp>
      <p:sp>
        <p:nvSpPr>
          <p:cNvPr id="3" name="Date Placeholder 2">
            <a:extLst>
              <a:ext uri="{FF2B5EF4-FFF2-40B4-BE49-F238E27FC236}">
                <a16:creationId xmlns:a16="http://schemas.microsoft.com/office/drawing/2014/main" id="{C4EC6EA9-DF19-639C-CB8C-6658865E8F5C}"/>
              </a:ext>
            </a:extLst>
          </p:cNvPr>
          <p:cNvSpPr>
            <a:spLocks noGrp="1"/>
          </p:cNvSpPr>
          <p:nvPr>
            <p:ph type="dt" sz="half" idx="10"/>
          </p:nvPr>
        </p:nvSpPr>
        <p:spPr/>
        <p:txBody>
          <a:bodyPr/>
          <a:lstStyle/>
          <a:p>
            <a:fld id="{B901EB0A-D276-0D4F-AF82-D09C4F17EE81}" type="datetimeFigureOut">
              <a:rPr lang="en-MN" smtClean="0"/>
              <a:t>6/16/25</a:t>
            </a:fld>
            <a:endParaRPr lang="en-MN"/>
          </a:p>
        </p:txBody>
      </p:sp>
      <p:sp>
        <p:nvSpPr>
          <p:cNvPr id="4" name="Footer Placeholder 3">
            <a:extLst>
              <a:ext uri="{FF2B5EF4-FFF2-40B4-BE49-F238E27FC236}">
                <a16:creationId xmlns:a16="http://schemas.microsoft.com/office/drawing/2014/main" id="{34943EB7-87BF-04F0-A353-A47503B610C6}"/>
              </a:ext>
            </a:extLst>
          </p:cNvPr>
          <p:cNvSpPr>
            <a:spLocks noGrp="1"/>
          </p:cNvSpPr>
          <p:nvPr>
            <p:ph type="ftr" sz="quarter" idx="11"/>
          </p:nvPr>
        </p:nvSpPr>
        <p:spPr/>
        <p:txBody>
          <a:bodyPr/>
          <a:lstStyle/>
          <a:p>
            <a:endParaRPr lang="en-MN"/>
          </a:p>
        </p:txBody>
      </p:sp>
      <p:sp>
        <p:nvSpPr>
          <p:cNvPr id="5" name="Slide Number Placeholder 4">
            <a:extLst>
              <a:ext uri="{FF2B5EF4-FFF2-40B4-BE49-F238E27FC236}">
                <a16:creationId xmlns:a16="http://schemas.microsoft.com/office/drawing/2014/main" id="{F5EF90CA-E0C2-F242-6C16-FAF8AC8CFA98}"/>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316627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C3C35D-D6DC-769B-1947-ECCB49B85B39}"/>
              </a:ext>
            </a:extLst>
          </p:cNvPr>
          <p:cNvSpPr>
            <a:spLocks noGrp="1"/>
          </p:cNvSpPr>
          <p:nvPr>
            <p:ph type="dt" sz="half" idx="10"/>
          </p:nvPr>
        </p:nvSpPr>
        <p:spPr/>
        <p:txBody>
          <a:bodyPr/>
          <a:lstStyle/>
          <a:p>
            <a:fld id="{B901EB0A-D276-0D4F-AF82-D09C4F17EE81}" type="datetimeFigureOut">
              <a:rPr lang="en-MN" smtClean="0"/>
              <a:t>6/16/25</a:t>
            </a:fld>
            <a:endParaRPr lang="en-MN"/>
          </a:p>
        </p:txBody>
      </p:sp>
      <p:sp>
        <p:nvSpPr>
          <p:cNvPr id="3" name="Footer Placeholder 2">
            <a:extLst>
              <a:ext uri="{FF2B5EF4-FFF2-40B4-BE49-F238E27FC236}">
                <a16:creationId xmlns:a16="http://schemas.microsoft.com/office/drawing/2014/main" id="{25C69CEB-153C-C873-DB0F-8D67DC2C1B41}"/>
              </a:ext>
            </a:extLst>
          </p:cNvPr>
          <p:cNvSpPr>
            <a:spLocks noGrp="1"/>
          </p:cNvSpPr>
          <p:nvPr>
            <p:ph type="ftr" sz="quarter" idx="11"/>
          </p:nvPr>
        </p:nvSpPr>
        <p:spPr/>
        <p:txBody>
          <a:bodyPr/>
          <a:lstStyle/>
          <a:p>
            <a:endParaRPr lang="en-MN"/>
          </a:p>
        </p:txBody>
      </p:sp>
      <p:sp>
        <p:nvSpPr>
          <p:cNvPr id="4" name="Slide Number Placeholder 3">
            <a:extLst>
              <a:ext uri="{FF2B5EF4-FFF2-40B4-BE49-F238E27FC236}">
                <a16:creationId xmlns:a16="http://schemas.microsoft.com/office/drawing/2014/main" id="{828FF9FD-078C-7BD5-5034-595690BE9BD1}"/>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311168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0A94-4CA3-E625-F778-B2B697AA5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N"/>
          </a:p>
        </p:txBody>
      </p:sp>
      <p:sp>
        <p:nvSpPr>
          <p:cNvPr id="3" name="Content Placeholder 2">
            <a:extLst>
              <a:ext uri="{FF2B5EF4-FFF2-40B4-BE49-F238E27FC236}">
                <a16:creationId xmlns:a16="http://schemas.microsoft.com/office/drawing/2014/main" id="{49C7E36D-C458-62C0-AF53-82760B66C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4" name="Text Placeholder 3">
            <a:extLst>
              <a:ext uri="{FF2B5EF4-FFF2-40B4-BE49-F238E27FC236}">
                <a16:creationId xmlns:a16="http://schemas.microsoft.com/office/drawing/2014/main" id="{6DF269F0-4E95-4F8F-0BC7-C9D569386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92375-A375-5203-A235-ABCD14CEC987}"/>
              </a:ext>
            </a:extLst>
          </p:cNvPr>
          <p:cNvSpPr>
            <a:spLocks noGrp="1"/>
          </p:cNvSpPr>
          <p:nvPr>
            <p:ph type="dt" sz="half" idx="10"/>
          </p:nvPr>
        </p:nvSpPr>
        <p:spPr/>
        <p:txBody>
          <a:bodyPr/>
          <a:lstStyle/>
          <a:p>
            <a:fld id="{B901EB0A-D276-0D4F-AF82-D09C4F17EE81}" type="datetimeFigureOut">
              <a:rPr lang="en-MN" smtClean="0"/>
              <a:t>6/16/25</a:t>
            </a:fld>
            <a:endParaRPr lang="en-MN"/>
          </a:p>
        </p:txBody>
      </p:sp>
      <p:sp>
        <p:nvSpPr>
          <p:cNvPr id="6" name="Footer Placeholder 5">
            <a:extLst>
              <a:ext uri="{FF2B5EF4-FFF2-40B4-BE49-F238E27FC236}">
                <a16:creationId xmlns:a16="http://schemas.microsoft.com/office/drawing/2014/main" id="{2CD2FC22-933D-4A45-C019-7E6008104676}"/>
              </a:ext>
            </a:extLst>
          </p:cNvPr>
          <p:cNvSpPr>
            <a:spLocks noGrp="1"/>
          </p:cNvSpPr>
          <p:nvPr>
            <p:ph type="ftr" sz="quarter" idx="11"/>
          </p:nvPr>
        </p:nvSpPr>
        <p:spPr/>
        <p:txBody>
          <a:bodyPr/>
          <a:lstStyle/>
          <a:p>
            <a:endParaRPr lang="en-MN"/>
          </a:p>
        </p:txBody>
      </p:sp>
      <p:sp>
        <p:nvSpPr>
          <p:cNvPr id="7" name="Slide Number Placeholder 6">
            <a:extLst>
              <a:ext uri="{FF2B5EF4-FFF2-40B4-BE49-F238E27FC236}">
                <a16:creationId xmlns:a16="http://schemas.microsoft.com/office/drawing/2014/main" id="{AEB968DF-0DC5-AD7E-3655-FD6151FB271D}"/>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410263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B038-1711-0230-F2C3-C6982C942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N"/>
          </a:p>
        </p:txBody>
      </p:sp>
      <p:sp>
        <p:nvSpPr>
          <p:cNvPr id="3" name="Picture Placeholder 2">
            <a:extLst>
              <a:ext uri="{FF2B5EF4-FFF2-40B4-BE49-F238E27FC236}">
                <a16:creationId xmlns:a16="http://schemas.microsoft.com/office/drawing/2014/main" id="{1BA7EA07-1942-42B2-B70A-75CEF22166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N"/>
          </a:p>
        </p:txBody>
      </p:sp>
      <p:sp>
        <p:nvSpPr>
          <p:cNvPr id="4" name="Text Placeholder 3">
            <a:extLst>
              <a:ext uri="{FF2B5EF4-FFF2-40B4-BE49-F238E27FC236}">
                <a16:creationId xmlns:a16="http://schemas.microsoft.com/office/drawing/2014/main" id="{83D564A6-723F-50DE-500C-567690BC3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290308-D8B4-7455-ACCF-A788C04941A4}"/>
              </a:ext>
            </a:extLst>
          </p:cNvPr>
          <p:cNvSpPr>
            <a:spLocks noGrp="1"/>
          </p:cNvSpPr>
          <p:nvPr>
            <p:ph type="dt" sz="half" idx="10"/>
          </p:nvPr>
        </p:nvSpPr>
        <p:spPr/>
        <p:txBody>
          <a:bodyPr/>
          <a:lstStyle/>
          <a:p>
            <a:fld id="{B901EB0A-D276-0D4F-AF82-D09C4F17EE81}" type="datetimeFigureOut">
              <a:rPr lang="en-MN" smtClean="0"/>
              <a:t>6/16/25</a:t>
            </a:fld>
            <a:endParaRPr lang="en-MN"/>
          </a:p>
        </p:txBody>
      </p:sp>
      <p:sp>
        <p:nvSpPr>
          <p:cNvPr id="6" name="Footer Placeholder 5">
            <a:extLst>
              <a:ext uri="{FF2B5EF4-FFF2-40B4-BE49-F238E27FC236}">
                <a16:creationId xmlns:a16="http://schemas.microsoft.com/office/drawing/2014/main" id="{D36A1FCA-4EB7-3F0F-9DFF-E600585660DB}"/>
              </a:ext>
            </a:extLst>
          </p:cNvPr>
          <p:cNvSpPr>
            <a:spLocks noGrp="1"/>
          </p:cNvSpPr>
          <p:nvPr>
            <p:ph type="ftr" sz="quarter" idx="11"/>
          </p:nvPr>
        </p:nvSpPr>
        <p:spPr/>
        <p:txBody>
          <a:bodyPr/>
          <a:lstStyle/>
          <a:p>
            <a:endParaRPr lang="en-MN"/>
          </a:p>
        </p:txBody>
      </p:sp>
      <p:sp>
        <p:nvSpPr>
          <p:cNvPr id="7" name="Slide Number Placeholder 6">
            <a:extLst>
              <a:ext uri="{FF2B5EF4-FFF2-40B4-BE49-F238E27FC236}">
                <a16:creationId xmlns:a16="http://schemas.microsoft.com/office/drawing/2014/main" id="{C03EB885-1F6B-9507-D8B1-01F7D60BC90A}"/>
              </a:ext>
            </a:extLst>
          </p:cNvPr>
          <p:cNvSpPr>
            <a:spLocks noGrp="1"/>
          </p:cNvSpPr>
          <p:nvPr>
            <p:ph type="sldNum" sz="quarter" idx="12"/>
          </p:nvPr>
        </p:nvSpPr>
        <p:spPr/>
        <p:txBody>
          <a:bodyPr/>
          <a:lstStyle/>
          <a:p>
            <a:fld id="{9E2CE10D-BF05-0642-960F-DA64AF550441}" type="slidenum">
              <a:rPr lang="en-MN" smtClean="0"/>
              <a:t>‹#›</a:t>
            </a:fld>
            <a:endParaRPr lang="en-MN"/>
          </a:p>
        </p:txBody>
      </p:sp>
    </p:spTree>
    <p:extLst>
      <p:ext uri="{BB962C8B-B14F-4D97-AF65-F5344CB8AC3E}">
        <p14:creationId xmlns:p14="http://schemas.microsoft.com/office/powerpoint/2010/main" val="292175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C52BB-C434-3686-A4A2-25053BAF1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N"/>
          </a:p>
        </p:txBody>
      </p:sp>
      <p:sp>
        <p:nvSpPr>
          <p:cNvPr id="3" name="Text Placeholder 2">
            <a:extLst>
              <a:ext uri="{FF2B5EF4-FFF2-40B4-BE49-F238E27FC236}">
                <a16:creationId xmlns:a16="http://schemas.microsoft.com/office/drawing/2014/main" id="{1B6FF27B-4B41-564C-A458-4675F0F85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N"/>
          </a:p>
        </p:txBody>
      </p:sp>
      <p:sp>
        <p:nvSpPr>
          <p:cNvPr id="4" name="Date Placeholder 3">
            <a:extLst>
              <a:ext uri="{FF2B5EF4-FFF2-40B4-BE49-F238E27FC236}">
                <a16:creationId xmlns:a16="http://schemas.microsoft.com/office/drawing/2014/main" id="{340D590B-8B3A-CA7F-9FD5-059BBB95D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1EB0A-D276-0D4F-AF82-D09C4F17EE81}" type="datetimeFigureOut">
              <a:rPr lang="en-MN" smtClean="0"/>
              <a:t>6/16/25</a:t>
            </a:fld>
            <a:endParaRPr lang="en-MN"/>
          </a:p>
        </p:txBody>
      </p:sp>
      <p:sp>
        <p:nvSpPr>
          <p:cNvPr id="5" name="Footer Placeholder 4">
            <a:extLst>
              <a:ext uri="{FF2B5EF4-FFF2-40B4-BE49-F238E27FC236}">
                <a16:creationId xmlns:a16="http://schemas.microsoft.com/office/drawing/2014/main" id="{0D7A6428-7E23-BCB6-AAC5-5EA5429CB5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N"/>
          </a:p>
        </p:txBody>
      </p:sp>
      <p:sp>
        <p:nvSpPr>
          <p:cNvPr id="6" name="Slide Number Placeholder 5">
            <a:extLst>
              <a:ext uri="{FF2B5EF4-FFF2-40B4-BE49-F238E27FC236}">
                <a16:creationId xmlns:a16="http://schemas.microsoft.com/office/drawing/2014/main" id="{E3E2229E-C613-4F6D-2E2E-B2DBB3B38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CE10D-BF05-0642-960F-DA64AF550441}" type="slidenum">
              <a:rPr lang="en-MN" smtClean="0"/>
              <a:t>‹#›</a:t>
            </a:fld>
            <a:endParaRPr lang="en-MN"/>
          </a:p>
        </p:txBody>
      </p:sp>
    </p:spTree>
    <p:extLst>
      <p:ext uri="{BB962C8B-B14F-4D97-AF65-F5344CB8AC3E}">
        <p14:creationId xmlns:p14="http://schemas.microsoft.com/office/powerpoint/2010/main" val="3682640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F72A6C-FC7A-45C0-B6B7-6C4D398AD5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7142"/>
          </a:xfrm>
          <a:prstGeom prst="rect">
            <a:avLst/>
          </a:prstGeom>
          <a:solidFill>
            <a:schemeClr val="accent1">
              <a:lumMod val="60000"/>
              <a:lumOff val="40000"/>
            </a:schemeClr>
          </a:solidFill>
          <a:ln>
            <a:solidFill>
              <a:srgbClr val="2A2C65"/>
            </a:solidFill>
          </a:ln>
        </p:spPr>
      </p:pic>
      <p:sp>
        <p:nvSpPr>
          <p:cNvPr id="8" name="Title 1">
            <a:extLst>
              <a:ext uri="{FF2B5EF4-FFF2-40B4-BE49-F238E27FC236}">
                <a16:creationId xmlns:a16="http://schemas.microsoft.com/office/drawing/2014/main" id="{7A749D06-A03D-4D1E-8CC4-9967AB053186}"/>
              </a:ext>
            </a:extLst>
          </p:cNvPr>
          <p:cNvSpPr txBox="1">
            <a:spLocks/>
          </p:cNvSpPr>
          <p:nvPr/>
        </p:nvSpPr>
        <p:spPr>
          <a:xfrm>
            <a:off x="546617" y="3224834"/>
            <a:ext cx="11098762" cy="12506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200" b="1" dirty="0">
                <a:solidFill>
                  <a:schemeClr val="bg1"/>
                </a:solidFill>
                <a:latin typeface="Arial" panose="020B0604020202020204" pitchFamily="34" charset="0"/>
                <a:cs typeface="Arial" panose="020B0604020202020204" pitchFamily="34" charset="0"/>
              </a:rPr>
              <a:t>ДИЖИТАЛ ЭРИН ҮЕ ДЭХ ШҮҮХИЙН СУРГАЛТ: ШҮҮХИЙН СУРГАЛТАД ТУЛГАРЧ БУЙ СОРИЛТ</a:t>
            </a:r>
            <a:endParaRPr lang="mn-MN" sz="3200" b="1" kern="100" cap="all"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mn-MN" sz="3200" b="1" kern="100" cap="all"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mn-MN" sz="3200" b="1" kern="100" cap="all" dirty="0">
              <a:solidFill>
                <a:schemeClr val="bg1"/>
              </a:solidFill>
              <a:latin typeface="Arial" panose="020B0604020202020204" pitchFamily="34" charset="0"/>
              <a:cs typeface="Arial" panose="020B0604020202020204" pitchFamily="34" charset="0"/>
            </a:endParaRPr>
          </a:p>
          <a:p>
            <a:endParaRPr lang="mn-MN" sz="3200" b="1" kern="100" cap="all" dirty="0">
              <a:solidFill>
                <a:srgbClr val="FFFF00"/>
              </a:solidFill>
              <a:latin typeface="Arial" panose="020B0604020202020204" pitchFamily="34" charset="0"/>
              <a:cs typeface="Arial" panose="020B0604020202020204" pitchFamily="34" charset="0"/>
            </a:endParaRPr>
          </a:p>
          <a:p>
            <a:endParaRPr lang="en-US" sz="3200" b="1" cap="all" dirty="0">
              <a:solidFill>
                <a:srgbClr val="FFD102"/>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236DA7A-01E9-615A-5FBD-090A448E2F43}"/>
              </a:ext>
            </a:extLst>
          </p:cNvPr>
          <p:cNvSpPr txBox="1">
            <a:spLocks/>
          </p:cNvSpPr>
          <p:nvPr/>
        </p:nvSpPr>
        <p:spPr>
          <a:xfrm>
            <a:off x="5291357" y="6268897"/>
            <a:ext cx="1609283" cy="40202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mn-MN" sz="1667" dirty="0">
                <a:solidFill>
                  <a:schemeClr val="bg1"/>
                </a:solidFill>
                <a:latin typeface="Arial" panose="020B0604020202020204" pitchFamily="34" charset="0"/>
                <a:cs typeface="Arial" panose="020B0604020202020204" pitchFamily="34" charset="0"/>
              </a:rPr>
              <a:t>2025.06.17</a:t>
            </a:r>
            <a:endParaRPr lang="en-US" sz="1667"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B82D63FC-5384-4FEA-A4D6-B701D048C158}"/>
              </a:ext>
            </a:extLst>
          </p:cNvPr>
          <p:cNvSpPr txBox="1">
            <a:spLocks/>
          </p:cNvSpPr>
          <p:nvPr/>
        </p:nvSpPr>
        <p:spPr>
          <a:xfrm>
            <a:off x="1523998" y="4853255"/>
            <a:ext cx="9144000" cy="1068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solidFill>
                  <a:schemeClr val="bg1"/>
                </a:solidFill>
                <a:latin typeface="Arial" panose="020B0604020202020204" pitchFamily="34" charset="0"/>
                <a:cs typeface="Arial" panose="020B0604020202020204" pitchFamily="34" charset="0"/>
              </a:rPr>
              <a:t>Шүүхийн сургалт, судалгаа, мэдээллийн академийн захирал, </a:t>
            </a:r>
            <a:endParaRPr lang="en-US" sz="1600" b="1" dirty="0">
              <a:solidFill>
                <a:schemeClr val="bg1"/>
              </a:solidFill>
              <a:latin typeface="Arial" panose="020B0604020202020204" pitchFamily="34" charset="0"/>
              <a:cs typeface="Arial" panose="020B0604020202020204" pitchFamily="34" charset="0"/>
            </a:endParaRPr>
          </a:p>
          <a:p>
            <a:pPr marL="0" indent="0" algn="ctr">
              <a:buNone/>
            </a:pPr>
            <a:r>
              <a:rPr lang="mn-MN" sz="1600" b="1" dirty="0">
                <a:solidFill>
                  <a:schemeClr val="bg1"/>
                </a:solidFill>
                <a:latin typeface="Arial" panose="020B0604020202020204" pitchFamily="34" charset="0"/>
                <a:cs typeface="Arial" panose="020B0604020202020204" pitchFamily="34" charset="0"/>
              </a:rPr>
              <a:t>Хууль зүйн доктор Д.Эрдэнэчимэг (Ph.D)</a:t>
            </a:r>
            <a:endParaRPr lang="en-US" sz="16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8B3685D-0917-43C2-AFD4-CD1B45659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330" y="-694480"/>
            <a:ext cx="4385339" cy="43853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830997"/>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a:p>
            <a:endParaRPr lang="en-US" sz="1600" b="1" dirty="0">
              <a:solidFill>
                <a:schemeClr val="bg1"/>
              </a:solidFill>
              <a:latin typeface="Arial" panose="020B0604020202020204" pitchFamily="34" charset="0"/>
              <a:cs typeface="Arial" panose="020B0604020202020204" pitchFamily="34" charset="0"/>
            </a:endParaRPr>
          </a:p>
        </p:txBody>
      </p:sp>
      <p:sp>
        <p:nvSpPr>
          <p:cNvPr id="15" name="Round Single Corner Rectangle 10">
            <a:extLst>
              <a:ext uri="{FF2B5EF4-FFF2-40B4-BE49-F238E27FC236}">
                <a16:creationId xmlns:a16="http://schemas.microsoft.com/office/drawing/2014/main" id="{E802B3FC-2ACA-4776-80C6-F342CB402713}"/>
              </a:ext>
            </a:extLst>
          </p:cNvPr>
          <p:cNvSpPr/>
          <p:nvPr/>
        </p:nvSpPr>
        <p:spPr>
          <a:xfrm flipH="1">
            <a:off x="1154174" y="3001314"/>
            <a:ext cx="9594508" cy="2723061"/>
          </a:xfrm>
          <a:prstGeom prst="round1Rect">
            <a:avLst/>
          </a:prstGeom>
          <a:solidFill>
            <a:srgbClr val="FEF5E7"/>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dirty="0">
                <a:solidFill>
                  <a:srgbClr val="002060"/>
                </a:solidFill>
                <a:latin typeface="Arial" panose="020B0604020202020204" pitchFamily="34" charset="0"/>
                <a:ea typeface="Times New Roman" panose="02020603050405020304" pitchFamily="18" charset="0"/>
              </a:rPr>
              <a:t>Шүүхийн ерөнхий зөвлөлийн 2021–2023 оны тайланд дурдсанаар, 2022–2023 оны долоодугаар сарын байдлаар анхан шатны шүүхийн </a:t>
            </a:r>
            <a:r>
              <a:rPr lang="mn-MN" b="1" dirty="0">
                <a:solidFill>
                  <a:srgbClr val="002060"/>
                </a:solidFill>
                <a:latin typeface="Arial" panose="020B0604020202020204" pitchFamily="34" charset="0"/>
                <a:ea typeface="Times New Roman" panose="02020603050405020304" pitchFamily="18" charset="0"/>
              </a:rPr>
              <a:t>117</a:t>
            </a:r>
            <a:r>
              <a:rPr lang="mn-MN" dirty="0">
                <a:solidFill>
                  <a:srgbClr val="002060"/>
                </a:solidFill>
                <a:latin typeface="Arial" panose="020B0604020202020204" pitchFamily="34" charset="0"/>
                <a:ea typeface="Times New Roman" panose="02020603050405020304" pitchFamily="18" charset="0"/>
              </a:rPr>
              <a:t> сул орон тоонд </a:t>
            </a:r>
            <a:r>
              <a:rPr lang="mn-MN" b="1" dirty="0">
                <a:solidFill>
                  <a:srgbClr val="C00000"/>
                </a:solidFill>
                <a:latin typeface="Arial" panose="020B0604020202020204" pitchFamily="34" charset="0"/>
                <a:ea typeface="Times New Roman" panose="02020603050405020304" pitchFamily="18" charset="0"/>
              </a:rPr>
              <a:t>366</a:t>
            </a:r>
            <a:r>
              <a:rPr lang="mn-MN" dirty="0">
                <a:solidFill>
                  <a:srgbClr val="C00000"/>
                </a:solidFill>
                <a:latin typeface="Arial" panose="020B0604020202020204" pitchFamily="34" charset="0"/>
                <a:ea typeface="Times New Roman" panose="02020603050405020304" pitchFamily="18" charset="0"/>
              </a:rPr>
              <a:t> хуульч нэрээ дэвшүүлж </a:t>
            </a:r>
            <a:r>
              <a:rPr lang="mn-MN" dirty="0">
                <a:solidFill>
                  <a:srgbClr val="002060"/>
                </a:solidFill>
                <a:latin typeface="Arial" panose="020B0604020202020204" pitchFamily="34" charset="0"/>
                <a:ea typeface="Times New Roman" panose="02020603050405020304" pitchFamily="18" charset="0"/>
              </a:rPr>
              <a:t>шалгалтад оролцсоноос ердөө </a:t>
            </a:r>
            <a:r>
              <a:rPr lang="mn-MN" b="1" dirty="0">
                <a:solidFill>
                  <a:srgbClr val="C00000"/>
                </a:solidFill>
                <a:latin typeface="Arial" panose="020B0604020202020204" pitchFamily="34" charset="0"/>
                <a:ea typeface="Times New Roman" panose="02020603050405020304" pitchFamily="18" charset="0"/>
              </a:rPr>
              <a:t>45</a:t>
            </a:r>
            <a:r>
              <a:rPr lang="mn-MN" dirty="0">
                <a:solidFill>
                  <a:srgbClr val="002060"/>
                </a:solidFill>
                <a:latin typeface="Arial" panose="020B0604020202020204" pitchFamily="34" charset="0"/>
                <a:ea typeface="Times New Roman" panose="02020603050405020304" pitchFamily="18" charset="0"/>
              </a:rPr>
              <a:t> нь тэнцсэн байна. Энэ нь шүүгчээр ажиллах хүсэлтэй хуульчдын мэргэжлийн бэлтгэл хангалтгүй байгааг харуулж байгаа бөгөөд нэр дэвшигчдэд зориулсан </a:t>
            </a:r>
            <a:r>
              <a:rPr lang="mn-MN" b="1" dirty="0">
                <a:solidFill>
                  <a:srgbClr val="C00000"/>
                </a:solidFill>
                <a:latin typeface="Arial" panose="020B0604020202020204" pitchFamily="34" charset="0"/>
                <a:ea typeface="Times New Roman" panose="02020603050405020304" pitchFamily="18" charset="0"/>
              </a:rPr>
              <a:t>сургалтыг тогтмолжуулснаар шалгалтад тэнцэгчдийн тоог нэмэгдүүлэх, шүүхийн хүний нөөцийн тогтвортой байдлыг хангах, шүүгчдийн ажлын ачааллыг бууруулах</a:t>
            </a:r>
            <a:r>
              <a:rPr lang="mn-MN" dirty="0">
                <a:solidFill>
                  <a:srgbClr val="C00000"/>
                </a:solidFill>
                <a:latin typeface="Arial" panose="020B0604020202020204" pitchFamily="34" charset="0"/>
                <a:ea typeface="Times New Roman" panose="02020603050405020304" pitchFamily="18" charset="0"/>
              </a:rPr>
              <a:t> </a:t>
            </a:r>
            <a:r>
              <a:rPr lang="mn-MN" dirty="0">
                <a:solidFill>
                  <a:srgbClr val="002060"/>
                </a:solidFill>
                <a:latin typeface="Arial" panose="020B0604020202020204" pitchFamily="34" charset="0"/>
                <a:ea typeface="Times New Roman" panose="02020603050405020304" pitchFamily="18" charset="0"/>
              </a:rPr>
              <a:t>нөхцөл бүрдэх боломжтой гэж үзэж байна.</a:t>
            </a:r>
            <a:endParaRPr lang="en-US" dirty="0">
              <a:latin typeface="Arial" panose="020B0604020202020204" pitchFamily="34" charset="0"/>
              <a:cs typeface="Arial" panose="020B0604020202020204" pitchFamily="34" charset="0"/>
            </a:endParaRPr>
          </a:p>
        </p:txBody>
      </p:sp>
      <p:pic>
        <p:nvPicPr>
          <p:cNvPr id="6" name="Graphic 5" descr="Factory">
            <a:extLst>
              <a:ext uri="{FF2B5EF4-FFF2-40B4-BE49-F238E27FC236}">
                <a16:creationId xmlns:a16="http://schemas.microsoft.com/office/drawing/2014/main" id="{C161464E-EF4D-4F5D-9F6C-0CCF4E0630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286" y="1401798"/>
            <a:ext cx="515776" cy="515776"/>
          </a:xfrm>
          <a:prstGeom prst="rect">
            <a:avLst/>
          </a:prstGeom>
        </p:spPr>
      </p:pic>
      <p:sp>
        <p:nvSpPr>
          <p:cNvPr id="14" name="TextBox 13">
            <a:extLst>
              <a:ext uri="{FF2B5EF4-FFF2-40B4-BE49-F238E27FC236}">
                <a16:creationId xmlns:a16="http://schemas.microsoft.com/office/drawing/2014/main" id="{654FCA85-5330-415A-8212-2767FA5F5999}"/>
              </a:ext>
            </a:extLst>
          </p:cNvPr>
          <p:cNvSpPr txBox="1"/>
          <p:nvPr/>
        </p:nvSpPr>
        <p:spPr>
          <a:xfrm>
            <a:off x="833015" y="1912161"/>
            <a:ext cx="101883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FACT 1</a:t>
            </a:r>
          </a:p>
        </p:txBody>
      </p:sp>
      <p:sp>
        <p:nvSpPr>
          <p:cNvPr id="7" name="Rectangle 6">
            <a:extLst>
              <a:ext uri="{FF2B5EF4-FFF2-40B4-BE49-F238E27FC236}">
                <a16:creationId xmlns:a16="http://schemas.microsoft.com/office/drawing/2014/main" id="{3647AC2B-5737-4FEA-B1BB-043FC145BCA4}"/>
              </a:ext>
            </a:extLst>
          </p:cNvPr>
          <p:cNvSpPr/>
          <p:nvPr/>
        </p:nvSpPr>
        <p:spPr>
          <a:xfrm>
            <a:off x="2589610" y="1608186"/>
            <a:ext cx="4135684" cy="369332"/>
          </a:xfrm>
          <a:prstGeom prst="rect">
            <a:avLst/>
          </a:prstGeom>
        </p:spPr>
        <p:txBody>
          <a:bodyPr wrap="none">
            <a:spAutoFit/>
          </a:bodyPr>
          <a:lstStyle/>
          <a:p>
            <a:r>
              <a:rPr lang="mn-MN" b="1" u="sng" dirty="0">
                <a:solidFill>
                  <a:srgbClr val="002060"/>
                </a:solidFill>
                <a:latin typeface="Arial" panose="020B0604020202020204" pitchFamily="34" charset="0"/>
                <a:ea typeface="Times New Roman" panose="02020603050405020304" pitchFamily="18" charset="0"/>
              </a:rPr>
              <a:t>Шалгалтад тэнцэгчдийн хувь бага</a:t>
            </a:r>
            <a:endParaRPr lang="en-US" b="1" u="sng" dirty="0">
              <a:solidFill>
                <a:srgbClr val="002060"/>
              </a:solidFill>
            </a:endParaRPr>
          </a:p>
        </p:txBody>
      </p:sp>
      <p:cxnSp>
        <p:nvCxnSpPr>
          <p:cNvPr id="17" name="Straight Arrow Connector 16">
            <a:extLst>
              <a:ext uri="{FF2B5EF4-FFF2-40B4-BE49-F238E27FC236}">
                <a16:creationId xmlns:a16="http://schemas.microsoft.com/office/drawing/2014/main" id="{E03E00CD-23B3-4BFB-A9C4-263ADAE51D12}"/>
              </a:ext>
            </a:extLst>
          </p:cNvPr>
          <p:cNvCxnSpPr>
            <a:cxnSpLocks/>
          </p:cNvCxnSpPr>
          <p:nvPr/>
        </p:nvCxnSpPr>
        <p:spPr>
          <a:xfrm>
            <a:off x="1560476" y="1792852"/>
            <a:ext cx="1029134"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636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830997"/>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a:p>
            <a:endParaRPr lang="en-US" sz="1600" b="1" dirty="0">
              <a:solidFill>
                <a:schemeClr val="bg1"/>
              </a:solidFill>
              <a:latin typeface="Arial" panose="020B0604020202020204" pitchFamily="34" charset="0"/>
              <a:cs typeface="Arial" panose="020B0604020202020204" pitchFamily="34" charset="0"/>
            </a:endParaRPr>
          </a:p>
        </p:txBody>
      </p:sp>
      <p:sp>
        <p:nvSpPr>
          <p:cNvPr id="17" name="Round Single Corner Rectangle 10">
            <a:extLst>
              <a:ext uri="{FF2B5EF4-FFF2-40B4-BE49-F238E27FC236}">
                <a16:creationId xmlns:a16="http://schemas.microsoft.com/office/drawing/2014/main" id="{1A8E8323-031D-4989-8A87-C29446814EAB}"/>
              </a:ext>
            </a:extLst>
          </p:cNvPr>
          <p:cNvSpPr/>
          <p:nvPr/>
        </p:nvSpPr>
        <p:spPr>
          <a:xfrm flipH="1">
            <a:off x="958833" y="3190629"/>
            <a:ext cx="10344487" cy="2519037"/>
          </a:xfrm>
          <a:prstGeom prst="round1Rect">
            <a:avLst/>
          </a:prstGeom>
          <a:solidFill>
            <a:srgbClr val="FEF5E7"/>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dirty="0">
                <a:solidFill>
                  <a:srgbClr val="002060"/>
                </a:solidFill>
                <a:latin typeface="Arial" panose="020B0604020202020204" pitchFamily="34" charset="0"/>
                <a:ea typeface="Times New Roman" panose="02020603050405020304" pitchFamily="18" charset="0"/>
              </a:rPr>
              <a:t>Шүүхийн ерөнхий зөвлөлийн 2020 онд хийсэн </a:t>
            </a:r>
            <a:r>
              <a:rPr lang="mn-MN" b="1" dirty="0">
                <a:solidFill>
                  <a:srgbClr val="002060"/>
                </a:solidFill>
                <a:latin typeface="Arial" panose="020B0604020202020204" pitchFamily="34" charset="0"/>
                <a:ea typeface="Times New Roman" panose="02020603050405020304" pitchFamily="18" charset="0"/>
              </a:rPr>
              <a:t>"Шүүгчийн сэтгэл зүйн байдалд дүн шинжилгээ хийсэн нь" </a:t>
            </a:r>
            <a:r>
              <a:rPr lang="mn-MN" dirty="0">
                <a:solidFill>
                  <a:srgbClr val="002060"/>
                </a:solidFill>
                <a:latin typeface="Arial" panose="020B0604020202020204" pitchFamily="34" charset="0"/>
                <a:ea typeface="Times New Roman" panose="02020603050405020304" pitchFamily="18" charset="0"/>
              </a:rPr>
              <a:t>судалгаанд нийт 233 шүүгч оролцсон. Шүүгчид өөрсдийн сэтгэл зүйн байдалд анхаарч, мэргэжлийн онцлогийг ухамсарлаж байгаа хэдий ч ажлын ачаалал, олон нийтийн хүлээлт, хамтын ажиллагааны дутагдал зэрэг хүчин зүйлсээс шалтгаалан дарамтад орох, өөрийгөө тусгаарлах, сэтгэл хөдлөлөө илэрхийлэхээс зайлсхийх, амьдралын нэг хэвийн байдалд орших зэрэг сөрөг зан төлөв илэрч буйг судалгаа харуулсан. Судалгаанд оролцогчдын </a:t>
            </a:r>
            <a:r>
              <a:rPr lang="mn-MN" b="1" dirty="0">
                <a:solidFill>
                  <a:srgbClr val="C00000"/>
                </a:solidFill>
                <a:latin typeface="Arial" panose="020B0604020202020204" pitchFamily="34" charset="0"/>
                <a:ea typeface="Times New Roman" panose="02020603050405020304" pitchFamily="18" charset="0"/>
              </a:rPr>
              <a:t>82 хувь нь ажлаас халшрах хам шинжид дунд болон өндөр түвшинд өртсөн байна</a:t>
            </a:r>
            <a:r>
              <a:rPr lang="mn-MN" dirty="0">
                <a:solidFill>
                  <a:srgbClr val="C00000"/>
                </a:solidFill>
                <a:latin typeface="Arial" panose="020B0604020202020204" pitchFamily="34" charset="0"/>
                <a:ea typeface="Times New Roman" panose="02020603050405020304" pitchFamily="18" charset="0"/>
              </a:rPr>
              <a:t>.</a:t>
            </a:r>
            <a:endParaRPr lang="en-US" dirty="0">
              <a:solidFill>
                <a:srgbClr val="C00000"/>
              </a:solidFill>
              <a:latin typeface="Arial" panose="020B0604020202020204" pitchFamily="34" charset="0"/>
              <a:cs typeface="Arial" panose="020B0604020202020204" pitchFamily="34" charset="0"/>
            </a:endParaRPr>
          </a:p>
        </p:txBody>
      </p:sp>
      <p:pic>
        <p:nvPicPr>
          <p:cNvPr id="14" name="Graphic 13" descr="Factory">
            <a:extLst>
              <a:ext uri="{FF2B5EF4-FFF2-40B4-BE49-F238E27FC236}">
                <a16:creationId xmlns:a16="http://schemas.microsoft.com/office/drawing/2014/main" id="{435A1AFF-41E4-42D9-AB24-B9251BA85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286" y="1401798"/>
            <a:ext cx="515776" cy="515776"/>
          </a:xfrm>
          <a:prstGeom prst="rect">
            <a:avLst/>
          </a:prstGeom>
        </p:spPr>
      </p:pic>
      <p:sp>
        <p:nvSpPr>
          <p:cNvPr id="15" name="TextBox 14">
            <a:extLst>
              <a:ext uri="{FF2B5EF4-FFF2-40B4-BE49-F238E27FC236}">
                <a16:creationId xmlns:a16="http://schemas.microsoft.com/office/drawing/2014/main" id="{D30FE662-2206-4AC1-9F03-58E66225D8BB}"/>
              </a:ext>
            </a:extLst>
          </p:cNvPr>
          <p:cNvSpPr txBox="1"/>
          <p:nvPr/>
        </p:nvSpPr>
        <p:spPr>
          <a:xfrm>
            <a:off x="833015" y="1912161"/>
            <a:ext cx="101883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FACT </a:t>
            </a:r>
            <a:r>
              <a:rPr lang="mn-MN" sz="1400" dirty="0">
                <a:latin typeface="Arial" panose="020B0604020202020204" pitchFamily="34" charset="0"/>
                <a:cs typeface="Arial" panose="020B0604020202020204" pitchFamily="34" charset="0"/>
              </a:rPr>
              <a:t>2</a:t>
            </a:r>
            <a:endParaRPr lang="en-US" sz="14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0237916-2D7A-4549-9175-E88C72F50DC1}"/>
              </a:ext>
            </a:extLst>
          </p:cNvPr>
          <p:cNvSpPr/>
          <p:nvPr/>
        </p:nvSpPr>
        <p:spPr>
          <a:xfrm>
            <a:off x="2589610" y="1608186"/>
            <a:ext cx="4521815" cy="369332"/>
          </a:xfrm>
          <a:prstGeom prst="rect">
            <a:avLst/>
          </a:prstGeom>
        </p:spPr>
        <p:txBody>
          <a:bodyPr wrap="none">
            <a:spAutoFit/>
          </a:bodyPr>
          <a:lstStyle/>
          <a:p>
            <a:r>
              <a:rPr lang="mn-MN" b="1" u="sng" dirty="0">
                <a:solidFill>
                  <a:srgbClr val="002060"/>
                </a:solidFill>
                <a:latin typeface="Arial" panose="020B0604020202020204" pitchFamily="34" charset="0"/>
                <a:ea typeface="Times New Roman" panose="02020603050405020304" pitchFamily="18" charset="0"/>
              </a:rPr>
              <a:t>Шүүгчийн сэтгэл зүйн хямрал, стресс</a:t>
            </a:r>
            <a:endParaRPr lang="en-US" b="1" u="sng" dirty="0">
              <a:solidFill>
                <a:srgbClr val="002060"/>
              </a:solidFill>
            </a:endParaRPr>
          </a:p>
        </p:txBody>
      </p:sp>
      <p:cxnSp>
        <p:nvCxnSpPr>
          <p:cNvPr id="19" name="Straight Arrow Connector 18">
            <a:extLst>
              <a:ext uri="{FF2B5EF4-FFF2-40B4-BE49-F238E27FC236}">
                <a16:creationId xmlns:a16="http://schemas.microsoft.com/office/drawing/2014/main" id="{1B5C0CB4-1C51-49BA-8100-7266814FBD25}"/>
              </a:ext>
            </a:extLst>
          </p:cNvPr>
          <p:cNvCxnSpPr>
            <a:cxnSpLocks/>
          </p:cNvCxnSpPr>
          <p:nvPr/>
        </p:nvCxnSpPr>
        <p:spPr>
          <a:xfrm>
            <a:off x="1560476" y="1792852"/>
            <a:ext cx="1029134"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712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830997"/>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a:p>
            <a:endParaRPr lang="en-US" sz="16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9459C25-C8DC-4452-A0C4-1C8E2821FB42}"/>
              </a:ext>
            </a:extLst>
          </p:cNvPr>
          <p:cNvSpPr/>
          <p:nvPr/>
        </p:nvSpPr>
        <p:spPr>
          <a:xfrm>
            <a:off x="1336245" y="1311333"/>
            <a:ext cx="9758312" cy="369332"/>
          </a:xfrm>
          <a:prstGeom prst="rect">
            <a:avLst/>
          </a:prstGeom>
        </p:spPr>
        <p:txBody>
          <a:bodyPr wrap="none">
            <a:spAutoFit/>
          </a:bodyPr>
          <a:lstStyle/>
          <a:p>
            <a:pPr>
              <a:buSzPct val="120000"/>
            </a:pPr>
            <a:r>
              <a:rPr lang="mn-MN" b="1" dirty="0">
                <a:solidFill>
                  <a:srgbClr val="002060"/>
                </a:solidFill>
                <a:latin typeface="Arial" panose="020B0604020202020204" pitchFamily="34" charset="0"/>
                <a:cs typeface="Arial" panose="020B0604020202020204" pitchFamily="34" charset="0"/>
              </a:rPr>
              <a:t>ШҮҮХИЙН СУРГАЛТЫН ЦАХИМ ШИЛЖИЛТ БА ЦАХИМ ПЛАТФОРМЫН ХӨГЖҮҮЛЭЛТ</a:t>
            </a:r>
          </a:p>
        </p:txBody>
      </p:sp>
      <p:pic>
        <p:nvPicPr>
          <p:cNvPr id="17" name="Picture 16">
            <a:extLst>
              <a:ext uri="{FF2B5EF4-FFF2-40B4-BE49-F238E27FC236}">
                <a16:creationId xmlns:a16="http://schemas.microsoft.com/office/drawing/2014/main" id="{9B19A118-E635-4A1E-B2EC-EA72335579E9}"/>
              </a:ext>
            </a:extLst>
          </p:cNvPr>
          <p:cNvPicPr/>
          <p:nvPr/>
        </p:nvPicPr>
        <p:blipFill>
          <a:blip r:embed="rId4"/>
          <a:stretch>
            <a:fillRect/>
          </a:stretch>
        </p:blipFill>
        <p:spPr>
          <a:xfrm>
            <a:off x="2420410" y="3043934"/>
            <a:ext cx="6286188" cy="3387451"/>
          </a:xfrm>
          <a:prstGeom prst="rect">
            <a:avLst/>
          </a:prstGeom>
        </p:spPr>
      </p:pic>
      <p:sp>
        <p:nvSpPr>
          <p:cNvPr id="18" name="Rectangle 17">
            <a:extLst>
              <a:ext uri="{FF2B5EF4-FFF2-40B4-BE49-F238E27FC236}">
                <a16:creationId xmlns:a16="http://schemas.microsoft.com/office/drawing/2014/main" id="{B45F87C3-9CB5-4F05-BBD8-AEBFECFEDAD9}"/>
              </a:ext>
            </a:extLst>
          </p:cNvPr>
          <p:cNvSpPr/>
          <p:nvPr/>
        </p:nvSpPr>
        <p:spPr>
          <a:xfrm>
            <a:off x="3367133" y="2069912"/>
            <a:ext cx="4333198" cy="584775"/>
          </a:xfrm>
          <a:prstGeom prst="rect">
            <a:avLst/>
          </a:prstGeom>
        </p:spPr>
        <p:txBody>
          <a:bodyPr wrap="square">
            <a:spAutoFit/>
          </a:bodyPr>
          <a:lstStyle/>
          <a:p>
            <a:pPr algn="ctr"/>
            <a:r>
              <a:rPr lang="mn-MN" sz="1600" dirty="0">
                <a:solidFill>
                  <a:srgbClr val="002060"/>
                </a:solidFill>
                <a:latin typeface="Arial" panose="020B0604020202020204" pitchFamily="34" charset="0"/>
                <a:cs typeface="Arial" panose="020B0604020202020204" pitchFamily="34" charset="0"/>
              </a:rPr>
              <a:t> </a:t>
            </a:r>
            <a:r>
              <a:rPr lang="mn-MN" sz="1600" b="1" dirty="0">
                <a:solidFill>
                  <a:srgbClr val="002060"/>
                </a:solidFill>
                <a:latin typeface="Arial" panose="020B0604020202020204" pitchFamily="34" charset="0"/>
                <a:cs typeface="Arial" panose="020B0604020202020204" pitchFamily="34" charset="0"/>
              </a:rPr>
              <a:t>“Шүүгчийн сургалтын цахим систем” </a:t>
            </a:r>
            <a:r>
              <a:rPr lang="mn-MN" sz="1600" dirty="0">
                <a:solidFill>
                  <a:srgbClr val="002060"/>
                </a:solidFill>
                <a:latin typeface="Arial" panose="020B0604020202020204" pitchFamily="34" charset="0"/>
                <a:cs typeface="Arial" panose="020B0604020202020204" pitchFamily="34" charset="0"/>
              </a:rPr>
              <a:t>(</a:t>
            </a:r>
            <a:r>
              <a:rPr lang="mn-MN" sz="1600" u="sng" dirty="0">
                <a:solidFill>
                  <a:srgbClr val="002060"/>
                </a:solidFill>
                <a:latin typeface="Arial" panose="020B0604020202020204" pitchFamily="34" charset="0"/>
                <a:cs typeface="Arial" panose="020B0604020202020204" pitchFamily="34" charset="0"/>
              </a:rPr>
              <a:t>https://training.jtrii.mn/#/login)</a:t>
            </a:r>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734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15" name="Arrow: Pentagon 14">
            <a:extLst>
              <a:ext uri="{FF2B5EF4-FFF2-40B4-BE49-F238E27FC236}">
                <a16:creationId xmlns:a16="http://schemas.microsoft.com/office/drawing/2014/main" id="{CF4878B1-8757-430F-9A83-8902AB21672F}"/>
              </a:ext>
            </a:extLst>
          </p:cNvPr>
          <p:cNvSpPr/>
          <p:nvPr/>
        </p:nvSpPr>
        <p:spPr>
          <a:xfrm>
            <a:off x="984818" y="2717136"/>
            <a:ext cx="1483031" cy="953666"/>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Arrow: Chevron 18">
            <a:extLst>
              <a:ext uri="{FF2B5EF4-FFF2-40B4-BE49-F238E27FC236}">
                <a16:creationId xmlns:a16="http://schemas.microsoft.com/office/drawing/2014/main" id="{B2923F2E-E383-4755-9474-141B65F98CCC}"/>
              </a:ext>
            </a:extLst>
          </p:cNvPr>
          <p:cNvSpPr/>
          <p:nvPr/>
        </p:nvSpPr>
        <p:spPr>
          <a:xfrm>
            <a:off x="2348050" y="2711671"/>
            <a:ext cx="9172681" cy="939159"/>
          </a:xfrm>
          <a:prstGeom prst="chevron">
            <a:avLst/>
          </a:prstGeom>
          <a:solidFill>
            <a:srgbClr val="FEF5E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mn-MN" b="1" dirty="0">
                <a:solidFill>
                  <a:srgbClr val="002060"/>
                </a:solidFill>
                <a:latin typeface="Arial" panose="020B0604020202020204" pitchFamily="34" charset="0"/>
                <a:cs typeface="Arial" panose="020B0604020202020204" pitchFamily="34" charset="0"/>
              </a:rPr>
              <a:t>Шүүгчийн суралцах орчныг шинэчилж, илүү хүртээмжтэй болгох</a:t>
            </a:r>
            <a:endParaRPr kumimoji="0" lang="en-US" sz="1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0" name="Arrow: Pentagon 19">
            <a:extLst>
              <a:ext uri="{FF2B5EF4-FFF2-40B4-BE49-F238E27FC236}">
                <a16:creationId xmlns:a16="http://schemas.microsoft.com/office/drawing/2014/main" id="{5154A309-1FED-419D-BF33-3CECB9BABDDA}"/>
              </a:ext>
            </a:extLst>
          </p:cNvPr>
          <p:cNvSpPr/>
          <p:nvPr/>
        </p:nvSpPr>
        <p:spPr>
          <a:xfrm>
            <a:off x="956066" y="3882418"/>
            <a:ext cx="1483031" cy="925731"/>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 name="Arrow: Chevron 20">
            <a:extLst>
              <a:ext uri="{FF2B5EF4-FFF2-40B4-BE49-F238E27FC236}">
                <a16:creationId xmlns:a16="http://schemas.microsoft.com/office/drawing/2014/main" id="{353291F1-71D3-455A-A511-7DD9889DA394}"/>
              </a:ext>
            </a:extLst>
          </p:cNvPr>
          <p:cNvSpPr/>
          <p:nvPr/>
        </p:nvSpPr>
        <p:spPr>
          <a:xfrm>
            <a:off x="2322361" y="3874894"/>
            <a:ext cx="9120738" cy="927790"/>
          </a:xfrm>
          <a:prstGeom prst="chevron">
            <a:avLst/>
          </a:prstGeom>
          <a:solidFill>
            <a:srgbClr val="FEF5E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mn-MN" b="1" dirty="0">
                <a:solidFill>
                  <a:srgbClr val="002060"/>
                </a:solidFill>
                <a:latin typeface="Arial" panose="020B0604020202020204" pitchFamily="34" charset="0"/>
                <a:cs typeface="Arial" panose="020B0604020202020204" pitchFamily="34" charset="0"/>
              </a:rPr>
              <a:t>Сургалтыг илүү уян хатан, хэрэглэгч төвтэй болгох</a:t>
            </a:r>
            <a:endParaRPr kumimoji="0" lang="en-US" sz="1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3" name="Arrow: Pentagon 22">
            <a:extLst>
              <a:ext uri="{FF2B5EF4-FFF2-40B4-BE49-F238E27FC236}">
                <a16:creationId xmlns:a16="http://schemas.microsoft.com/office/drawing/2014/main" id="{F42D4020-B204-4EF4-93AF-7D2124AEAB6F}"/>
              </a:ext>
            </a:extLst>
          </p:cNvPr>
          <p:cNvSpPr/>
          <p:nvPr/>
        </p:nvSpPr>
        <p:spPr>
          <a:xfrm>
            <a:off x="956066" y="5014301"/>
            <a:ext cx="1483031" cy="1012938"/>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4" name="Arrow: Chevron 23">
            <a:extLst>
              <a:ext uri="{FF2B5EF4-FFF2-40B4-BE49-F238E27FC236}">
                <a16:creationId xmlns:a16="http://schemas.microsoft.com/office/drawing/2014/main" id="{0DAA44B3-DD29-41DB-A114-F43A6015DF4E}"/>
              </a:ext>
            </a:extLst>
          </p:cNvPr>
          <p:cNvSpPr/>
          <p:nvPr/>
        </p:nvSpPr>
        <p:spPr>
          <a:xfrm>
            <a:off x="2348198" y="5006338"/>
            <a:ext cx="9120738" cy="1041311"/>
          </a:xfrm>
          <a:prstGeom prst="chevron">
            <a:avLst/>
          </a:prstGeom>
          <a:solidFill>
            <a:srgbClr val="FEF5E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mn-MN" b="1" dirty="0">
                <a:solidFill>
                  <a:srgbClr val="002060"/>
                </a:solidFill>
                <a:latin typeface="Arial" panose="020B0604020202020204" pitchFamily="34" charset="0"/>
                <a:cs typeface="Arial" panose="020B0604020202020204" pitchFamily="34" charset="0"/>
              </a:rPr>
              <a:t>Орчин үеийн технологи ашиглан тасралтгүй сургалтын боломжийг бүрдүүлэх</a:t>
            </a:r>
            <a:endParaRPr kumimoji="0" lang="en-US" sz="1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4AE42A6-D14A-41B0-A21E-B7053B3A3857}"/>
              </a:ext>
            </a:extLst>
          </p:cNvPr>
          <p:cNvSpPr/>
          <p:nvPr/>
        </p:nvSpPr>
        <p:spPr>
          <a:xfrm>
            <a:off x="1268826" y="1744173"/>
            <a:ext cx="9654348" cy="702372"/>
          </a:xfrm>
          <a:prstGeom prst="rect">
            <a:avLst/>
          </a:prstGeom>
        </p:spPr>
        <p:txBody>
          <a:bodyPr wrap="square">
            <a:spAutoFit/>
          </a:bodyPr>
          <a:lstStyle/>
          <a:p>
            <a:pPr indent="457200" algn="just">
              <a:lnSpc>
                <a:spcPct val="115000"/>
              </a:lnSpc>
              <a:spcAft>
                <a:spcPts val="1200"/>
              </a:spcAft>
            </a:pPr>
            <a:r>
              <a:rPr lang="mn-MN" b="1" dirty="0">
                <a:solidFill>
                  <a:srgbClr val="002060"/>
                </a:solidFill>
                <a:latin typeface="Arial" panose="020B0604020202020204" pitchFamily="34" charset="0"/>
                <a:cs typeface="Arial" panose="020B0604020202020204" pitchFamily="34" charset="0"/>
              </a:rPr>
              <a:t>“Шүүгчийн сургалтын цахим систем”</a:t>
            </a:r>
            <a:r>
              <a:rPr lang="mn-MN" dirty="0">
                <a:solidFill>
                  <a:srgbClr val="002060"/>
                </a:solidFill>
                <a:latin typeface="Arial" panose="020B0604020202020204" pitchFamily="34" charset="0"/>
                <a:cs typeface="Arial" panose="020B0604020202020204" pitchFamily="34" charset="0"/>
              </a:rPr>
              <a:t>-</a:t>
            </a:r>
            <a:r>
              <a:rPr lang="mn-MN" kern="100" dirty="0">
                <a:solidFill>
                  <a:srgbClr val="002060"/>
                </a:solidFill>
                <a:latin typeface="Arial" panose="020B0604020202020204" pitchFamily="34" charset="0"/>
                <a:ea typeface="Malgun Gothic" panose="020B0503020000020004" pitchFamily="34" charset="-127"/>
                <a:cs typeface="Arial" panose="020B0604020202020204" pitchFamily="34" charset="0"/>
              </a:rPr>
              <a:t>ийг хөгжүүлэхдээ дараах зорилтыг баримталсан:</a:t>
            </a:r>
            <a:endParaRPr lang="en-US" sz="1600" dirty="0">
              <a:solidFill>
                <a:srgbClr val="002060"/>
              </a:solidFill>
              <a:effectLst/>
              <a:latin typeface="Arial" panose="020B060402020202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82678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5" name="Rectangle 4">
            <a:extLst>
              <a:ext uri="{FF2B5EF4-FFF2-40B4-BE49-F238E27FC236}">
                <a16:creationId xmlns:a16="http://schemas.microsoft.com/office/drawing/2014/main" id="{94279E9B-ED48-4CC1-9771-C115E1FC8EAF}"/>
              </a:ext>
            </a:extLst>
          </p:cNvPr>
          <p:cNvSpPr/>
          <p:nvPr/>
        </p:nvSpPr>
        <p:spPr>
          <a:xfrm>
            <a:off x="1097872" y="2041482"/>
            <a:ext cx="9996256" cy="3749231"/>
          </a:xfrm>
          <a:prstGeom prst="rect">
            <a:avLst/>
          </a:prstGeom>
        </p:spPr>
        <p:txBody>
          <a:bodyPr wrap="square">
            <a:spAutoFit/>
          </a:bodyPr>
          <a:lstStyle/>
          <a:p>
            <a:pPr algn="just">
              <a:lnSpc>
                <a:spcPct val="115000"/>
              </a:lnSpc>
              <a:spcAft>
                <a:spcPts val="0"/>
              </a:spcAft>
            </a:pPr>
            <a:r>
              <a:rPr lang="mn-MN" b="1" dirty="0">
                <a:solidFill>
                  <a:srgbClr val="002060"/>
                </a:solidFill>
                <a:latin typeface="Arial" panose="020B0604020202020204" pitchFamily="34" charset="0"/>
                <a:ea typeface="Yu Mincho" panose="02020400000000000000" pitchFamily="18" charset="-128"/>
                <a:cs typeface="Arial" panose="020B0604020202020204" pitchFamily="34" charset="0"/>
              </a:rPr>
              <a:t>ЦАХИМ СИСТЕМИЙН ҮНДСЭН БОЛОМЖ, ОНЦЛОГ:</a:t>
            </a:r>
          </a:p>
          <a:p>
            <a:pPr algn="just">
              <a:lnSpc>
                <a:spcPct val="115000"/>
              </a:lnSpc>
              <a:spcAft>
                <a:spcPts val="0"/>
              </a:spcAft>
            </a:pPr>
            <a:endParaRPr lang="en-US" sz="1600" b="1"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sz="1600" dirty="0">
                <a:solidFill>
                  <a:srgbClr val="002060"/>
                </a:solidFill>
                <a:latin typeface="Arial" panose="020B0604020202020204" pitchFamily="34" charset="0"/>
                <a:ea typeface="Yu Mincho" panose="02020400000000000000" pitchFamily="18" charset="-128"/>
                <a:cs typeface="Arial" panose="020B0604020202020204" pitchFamily="34" charset="0"/>
              </a:rPr>
              <a:t>Видео хичээл байршуулах, вебинар сургалт зохион байгуулах;</a:t>
            </a:r>
            <a:endParaRPr lang="en-US" sz="1600"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sz="1600" dirty="0">
                <a:solidFill>
                  <a:srgbClr val="002060"/>
                </a:solidFill>
                <a:latin typeface="Arial" panose="020B0604020202020204" pitchFamily="34" charset="0"/>
                <a:ea typeface="Yu Mincho" panose="02020400000000000000" pitchFamily="18" charset="-128"/>
                <a:cs typeface="Arial" panose="020B0604020202020204" pitchFamily="34" charset="0"/>
              </a:rPr>
              <a:t>Танхимын сургалтын бүртгэл үүсгэх, хөтөлбөр хуваарьт бүртгүүлэх;</a:t>
            </a:r>
            <a:endParaRPr lang="en-US" sz="1600"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sz="1600" dirty="0">
                <a:solidFill>
                  <a:srgbClr val="002060"/>
                </a:solidFill>
                <a:latin typeface="Arial" panose="020B0604020202020204" pitchFamily="34" charset="0"/>
                <a:ea typeface="Yu Mincho" panose="02020400000000000000" pitchFamily="18" charset="-128"/>
                <a:cs typeface="Arial" panose="020B0604020202020204" pitchFamily="34" charset="0"/>
              </a:rPr>
              <a:t>Цахим номын сан ашиглан Шүүхийн академиас эрхлэн гаргасан ном, гарын авлага, судалгааны бүтээлийг хялбар үзэх;</a:t>
            </a:r>
            <a:endParaRPr lang="en-US" sz="1600"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sz="1600" dirty="0">
                <a:solidFill>
                  <a:srgbClr val="002060"/>
                </a:solidFill>
                <a:latin typeface="Arial" panose="020B0604020202020204" pitchFamily="34" charset="0"/>
                <a:ea typeface="Yu Mincho" panose="02020400000000000000" pitchFamily="18" charset="-128"/>
                <a:cs typeface="Arial" panose="020B0604020202020204" pitchFamily="34" charset="0"/>
              </a:rPr>
              <a:t>Шүүхийн практик судлалын програмтай уялдуулан, шүүн таслах ажиллагаанд дэмжлэг үзүүлэх;</a:t>
            </a:r>
            <a:endParaRPr lang="en-US" sz="1600"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sz="1600" dirty="0">
                <a:solidFill>
                  <a:srgbClr val="002060"/>
                </a:solidFill>
                <a:latin typeface="Arial" panose="020B0604020202020204" pitchFamily="34" charset="0"/>
                <a:ea typeface="Yu Mincho" panose="02020400000000000000" pitchFamily="18" charset="-128"/>
                <a:cs typeface="Arial" panose="020B0604020202020204" pitchFamily="34" charset="0"/>
              </a:rPr>
              <a:t>Багш суралцагчдын шууд харилцаа (чат, хэлэлцүүлэг, асуулт хариулт);</a:t>
            </a:r>
            <a:endParaRPr lang="en-US" sz="1600"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sz="1600" dirty="0">
                <a:solidFill>
                  <a:srgbClr val="002060"/>
                </a:solidFill>
                <a:latin typeface="Arial" panose="020B0604020202020204" pitchFamily="34" charset="0"/>
                <a:ea typeface="Yu Mincho" panose="02020400000000000000" pitchFamily="18" charset="-128"/>
                <a:cs typeface="Arial" panose="020B0604020202020204" pitchFamily="34" charset="0"/>
              </a:rPr>
              <a:t>Хамтран суралцах боломж: групп үүсгэх, хамтарсан хэлэлцүүлэг хийх;</a:t>
            </a:r>
            <a:endParaRPr lang="en-US" sz="1600"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sz="1600" dirty="0">
                <a:solidFill>
                  <a:srgbClr val="002060"/>
                </a:solidFill>
                <a:latin typeface="Arial" panose="020B0604020202020204" pitchFamily="34" charset="0"/>
                <a:ea typeface="Yu Mincho" panose="02020400000000000000" pitchFamily="18" charset="-128"/>
                <a:cs typeface="Arial" panose="020B0604020202020204" pitchFamily="34" charset="0"/>
              </a:rPr>
              <a:t>Сургалтын удирдлагын систем: суралцагч өөрийн хичээлээ хянах, төлөвлөх боломж;</a:t>
            </a:r>
            <a:endParaRPr lang="en-US" sz="1600"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sz="1600" dirty="0">
                <a:solidFill>
                  <a:srgbClr val="002060"/>
                </a:solidFill>
                <a:latin typeface="Arial" panose="020B0604020202020204" pitchFamily="34" charset="0"/>
                <a:ea typeface="Yu Mincho" panose="02020400000000000000" pitchFamily="18" charset="-128"/>
                <a:cs typeface="Arial" panose="020B0604020202020204" pitchFamily="34" charset="0"/>
              </a:rPr>
              <a:t>Цахим уулзалт, вебинар цэс: бодит цагийн сургалт, уулзалт зохион байгуулах боломж;</a:t>
            </a:r>
          </a:p>
          <a:p>
            <a:pPr marL="342900" lvl="0" indent="-342900" algn="just">
              <a:lnSpc>
                <a:spcPct val="115000"/>
              </a:lnSpc>
              <a:spcAft>
                <a:spcPts val="0"/>
              </a:spcAft>
              <a:buSzPct val="100000"/>
              <a:buFont typeface="Symbol" panose="05050102010706020507" pitchFamily="18" charset="2"/>
              <a:buChar char=""/>
              <a:tabLst>
                <a:tab pos="457200" algn="l"/>
              </a:tabLst>
            </a:pPr>
            <a:r>
              <a:rPr lang="mn-MN" sz="1600" dirty="0">
                <a:solidFill>
                  <a:srgbClr val="002060"/>
                </a:solidFill>
                <a:latin typeface="Arial" panose="020B0604020202020204" pitchFamily="34" charset="0"/>
                <a:ea typeface="Yu Mincho" panose="02020400000000000000" pitchFamily="18" charset="-128"/>
                <a:cs typeface="Arial" panose="020B0604020202020204" pitchFamily="34" charset="0"/>
              </a:rPr>
              <a:t>Сургалтын агуулгыг нэгдсэн платформоос нэг дор үзэх (судалгаа, дүн шинжилгээ, сэтгүүл, ном, илтгэл г.м.).</a:t>
            </a:r>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80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6" name="Rectangle 5">
            <a:extLst>
              <a:ext uri="{FF2B5EF4-FFF2-40B4-BE49-F238E27FC236}">
                <a16:creationId xmlns:a16="http://schemas.microsoft.com/office/drawing/2014/main" id="{587026E0-CF6A-418C-9F68-55F82AC60B65}"/>
              </a:ext>
            </a:extLst>
          </p:cNvPr>
          <p:cNvSpPr/>
          <p:nvPr/>
        </p:nvSpPr>
        <p:spPr>
          <a:xfrm>
            <a:off x="1154174" y="2300787"/>
            <a:ext cx="9676583" cy="2932213"/>
          </a:xfrm>
          <a:prstGeom prst="rect">
            <a:avLst/>
          </a:prstGeom>
        </p:spPr>
        <p:txBody>
          <a:bodyPr wrap="square">
            <a:spAutoFit/>
          </a:bodyPr>
          <a:lstStyle/>
          <a:p>
            <a:pPr algn="just">
              <a:lnSpc>
                <a:spcPct val="115000"/>
              </a:lnSpc>
              <a:spcAft>
                <a:spcPts val="0"/>
              </a:spcAft>
            </a:pPr>
            <a:r>
              <a:rPr lang="mn-MN" b="1" dirty="0">
                <a:solidFill>
                  <a:srgbClr val="002060"/>
                </a:solidFill>
                <a:latin typeface="Arial" panose="020B0604020202020204" pitchFamily="34" charset="0"/>
                <a:ea typeface="Yu Mincho" panose="02020400000000000000" pitchFamily="18" charset="-128"/>
                <a:cs typeface="Arial" panose="020B0604020202020204" pitchFamily="34" charset="0"/>
              </a:rPr>
              <a:t>Энэхүү цахим сургалтын платформыг ашигласнаар шүүгчдийн хувьд дараах бодит давуу талууд бий болсон:</a:t>
            </a:r>
          </a:p>
          <a:p>
            <a:pPr algn="just">
              <a:lnSpc>
                <a:spcPct val="115000"/>
              </a:lnSpc>
              <a:spcAft>
                <a:spcPts val="0"/>
              </a:spcAft>
            </a:pPr>
            <a:endParaRPr lang="en-US" b="1"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dirty="0">
                <a:solidFill>
                  <a:srgbClr val="002060"/>
                </a:solidFill>
                <a:latin typeface="Arial" panose="020B0604020202020204" pitchFamily="34" charset="0"/>
                <a:ea typeface="Yu Mincho" panose="02020400000000000000" pitchFamily="18" charset="-128"/>
                <a:cs typeface="Arial" panose="020B0604020202020204" pitchFamily="34" charset="0"/>
              </a:rPr>
              <a:t>Цаг хугацаа, газарзүйн хязгаарлалтгүйгээр суралцах боломжтой;</a:t>
            </a:r>
            <a:endParaRPr lang="en-US"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dirty="0">
                <a:solidFill>
                  <a:srgbClr val="002060"/>
                </a:solidFill>
                <a:latin typeface="Arial" panose="020B0604020202020204" pitchFamily="34" charset="0"/>
                <a:ea typeface="Yu Mincho" panose="02020400000000000000" pitchFamily="18" charset="-128"/>
                <a:cs typeface="Arial" panose="020B0604020202020204" pitchFamily="34" charset="0"/>
              </a:rPr>
              <a:t>Ажлын бус цагаар өөрийгөө хөгжүүлэх орон зай нэмэгдсэн;</a:t>
            </a:r>
            <a:endParaRPr lang="en-US"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dirty="0">
                <a:solidFill>
                  <a:srgbClr val="002060"/>
                </a:solidFill>
                <a:latin typeface="Arial" panose="020B0604020202020204" pitchFamily="34" charset="0"/>
                <a:ea typeface="Yu Mincho" panose="02020400000000000000" pitchFamily="18" charset="-128"/>
                <a:cs typeface="Arial" panose="020B0604020202020204" pitchFamily="34" charset="0"/>
              </a:rPr>
              <a:t>Хичээлүүдийг өөрийн хуваарьт тохируулан үзэх боломжтой;</a:t>
            </a:r>
            <a:endParaRPr lang="en-US"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dirty="0">
                <a:solidFill>
                  <a:srgbClr val="002060"/>
                </a:solidFill>
                <a:latin typeface="Arial" panose="020B0604020202020204" pitchFamily="34" charset="0"/>
                <a:ea typeface="Yu Mincho" panose="02020400000000000000" pitchFamily="18" charset="-128"/>
                <a:cs typeface="Arial" panose="020B0604020202020204" pitchFamily="34" charset="0"/>
              </a:rPr>
              <a:t>Цахим эх сурвалжуудыг нэг дороос хялбар ашиглах;</a:t>
            </a:r>
            <a:endParaRPr lang="en-US"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dirty="0">
                <a:solidFill>
                  <a:srgbClr val="002060"/>
                </a:solidFill>
                <a:latin typeface="Arial" panose="020B0604020202020204" pitchFamily="34" charset="0"/>
                <a:ea typeface="Yu Mincho" panose="02020400000000000000" pitchFamily="18" charset="-128"/>
                <a:cs typeface="Arial" panose="020B0604020202020204" pitchFamily="34" charset="0"/>
              </a:rPr>
              <a:t>Орчин үеийн дижитал технологийг дадлагажуулах, турших боломжтой;</a:t>
            </a:r>
            <a:endParaRPr lang="en-US" dirty="0">
              <a:solidFill>
                <a:srgbClr val="002060"/>
              </a:solidFill>
              <a:latin typeface="Arial" panose="020B0604020202020204" pitchFamily="34" charset="0"/>
              <a:ea typeface="Yu Mincho" panose="02020400000000000000" pitchFamily="18" charset="-128"/>
              <a:cs typeface="Arial" panose="020B0604020202020204" pitchFamily="34" charset="0"/>
            </a:endParaRPr>
          </a:p>
          <a:p>
            <a:pPr marL="342900" lvl="0" indent="-342900" algn="just">
              <a:lnSpc>
                <a:spcPct val="115000"/>
              </a:lnSpc>
              <a:spcAft>
                <a:spcPts val="0"/>
              </a:spcAft>
              <a:buSzPct val="100000"/>
              <a:buFont typeface="Symbol" panose="05050102010706020507" pitchFamily="18" charset="2"/>
              <a:buChar char=""/>
              <a:tabLst>
                <a:tab pos="457200" algn="l"/>
              </a:tabLst>
            </a:pPr>
            <a:r>
              <a:rPr lang="mn-MN" dirty="0">
                <a:solidFill>
                  <a:srgbClr val="002060"/>
                </a:solidFill>
                <a:latin typeface="Arial" panose="020B0604020202020204" pitchFamily="34" charset="0"/>
                <a:ea typeface="Yu Mincho" panose="02020400000000000000" pitchFamily="18" charset="-128"/>
                <a:cs typeface="Arial" panose="020B0604020202020204" pitchFamily="34" charset="0"/>
              </a:rPr>
              <a:t>Хамт олонтойгоо харилцах, мэдлэг туршлага солилцох шинэ орчин бүрдсэн.</a:t>
            </a:r>
            <a:endParaRPr lang="en-US" dirty="0">
              <a:solidFill>
                <a:srgbClr val="002060"/>
              </a:solidFill>
              <a:latin typeface="Arial" panose="020B060402020202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32597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6405" y="974196"/>
            <a:ext cx="12192000" cy="5883804"/>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1" name="Google Shape;251;p11">
            <a:extLst>
              <a:ext uri="{FF2B5EF4-FFF2-40B4-BE49-F238E27FC236}">
                <a16:creationId xmlns:a16="http://schemas.microsoft.com/office/drawing/2014/main" id="{2367E08A-0F63-41E0-9BD9-C978796E1548}"/>
              </a:ext>
            </a:extLst>
          </p:cNvPr>
          <p:cNvSpPr txBox="1"/>
          <p:nvPr/>
        </p:nvSpPr>
        <p:spPr>
          <a:xfrm>
            <a:off x="2494231" y="2819733"/>
            <a:ext cx="669940" cy="52322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endParaRPr sz="2800" b="1" dirty="0">
              <a:solidFill>
                <a:schemeClr val="accent4"/>
              </a:solidFill>
              <a:latin typeface="Arial"/>
              <a:ea typeface="Arial"/>
              <a:cs typeface="Arial"/>
              <a:sym typeface="Arial"/>
            </a:endParaRPr>
          </a:p>
        </p:txBody>
      </p:sp>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14" name="Title 1">
            <a:extLst>
              <a:ext uri="{FF2B5EF4-FFF2-40B4-BE49-F238E27FC236}">
                <a16:creationId xmlns:a16="http://schemas.microsoft.com/office/drawing/2014/main" id="{849C5D5F-7925-4F49-8560-CCFCD9924CDA}"/>
              </a:ext>
            </a:extLst>
          </p:cNvPr>
          <p:cNvSpPr txBox="1">
            <a:spLocks/>
          </p:cNvSpPr>
          <p:nvPr/>
        </p:nvSpPr>
        <p:spPr>
          <a:xfrm>
            <a:off x="1191805" y="2319148"/>
            <a:ext cx="5211115" cy="1124986"/>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3200" b="1" dirty="0">
                <a:solidFill>
                  <a:srgbClr val="002060"/>
                </a:solidFill>
                <a:latin typeface="Arial" panose="020B0604020202020204" pitchFamily="34" charset="0"/>
                <a:cs typeface="Arial" panose="020B0604020202020204" pitchFamily="34" charset="0"/>
              </a:rPr>
              <a:t>ХОЁР. ШҮҮХИЙН СУРГАЛТАД ТУЛГАРЧ БУЙ СОРИЛТ БА ИРЭЭДҮЙН ЧИГ ХАНДЛАГА</a:t>
            </a:r>
            <a:endParaRPr lang="en-US" sz="3200" b="1" dirty="0">
              <a:solidFill>
                <a:srgbClr val="002060"/>
              </a:solidFill>
              <a:latin typeface="Arial" panose="020B0604020202020204" pitchFamily="34" charset="0"/>
              <a:cs typeface="Arial" panose="020B0604020202020204" pitchFamily="34" charset="0"/>
            </a:endParaRPr>
          </a:p>
        </p:txBody>
      </p:sp>
      <p:sp>
        <p:nvSpPr>
          <p:cNvPr id="117" name="Rectangle 116">
            <a:extLst>
              <a:ext uri="{FF2B5EF4-FFF2-40B4-BE49-F238E27FC236}">
                <a16:creationId xmlns:a16="http://schemas.microsoft.com/office/drawing/2014/main" id="{B8331615-8F6B-4150-BFB4-6E3DA3094AC1}"/>
              </a:ext>
            </a:extLst>
          </p:cNvPr>
          <p:cNvSpPr/>
          <p:nvPr/>
        </p:nvSpPr>
        <p:spPr>
          <a:xfrm>
            <a:off x="1421255" y="3566665"/>
            <a:ext cx="4981666" cy="1323439"/>
          </a:xfrm>
          <a:prstGeom prst="rect">
            <a:avLst/>
          </a:prstGeom>
        </p:spPr>
        <p:txBody>
          <a:bodyPr wrap="square">
            <a:spAutoFit/>
          </a:bodyPr>
          <a:lstStyle/>
          <a:p>
            <a:pPr marL="285750" indent="-285750" algn="just">
              <a:buSzPct val="120000"/>
              <a:buFont typeface="Arial" panose="020B0604020202020204" pitchFamily="34" charset="0"/>
              <a:buChar char="•"/>
            </a:pPr>
            <a:r>
              <a:rPr lang="mn-MN" sz="2000" dirty="0">
                <a:solidFill>
                  <a:srgbClr val="002060"/>
                </a:solidFill>
                <a:latin typeface="Arial" panose="020B0604020202020204" pitchFamily="34" charset="0"/>
                <a:cs typeface="Arial" panose="020B0604020202020204" pitchFamily="34" charset="0"/>
              </a:rPr>
              <a:t>Шүүхийн сургалтад тулгарч буй сорилт</a:t>
            </a:r>
          </a:p>
          <a:p>
            <a:pPr marL="285750" indent="-285750" algn="just">
              <a:buSzPct val="120000"/>
              <a:buFont typeface="Arial" panose="020B0604020202020204" pitchFamily="34" charset="0"/>
              <a:buChar char="•"/>
            </a:pPr>
            <a:r>
              <a:rPr lang="mn-MN" sz="2000" dirty="0">
                <a:solidFill>
                  <a:srgbClr val="002060"/>
                </a:solidFill>
                <a:latin typeface="Arial" panose="020B0604020202020204" pitchFamily="34" charset="0"/>
                <a:cs typeface="Arial" panose="020B0604020202020204" pitchFamily="34" charset="0"/>
              </a:rPr>
              <a:t>Шүүхийн сургалтын олон улсын чиг хандлага</a:t>
            </a:r>
          </a:p>
        </p:txBody>
      </p:sp>
      <p:pic>
        <p:nvPicPr>
          <p:cNvPr id="9" name="Picture 8">
            <a:extLst>
              <a:ext uri="{FF2B5EF4-FFF2-40B4-BE49-F238E27FC236}">
                <a16:creationId xmlns:a16="http://schemas.microsoft.com/office/drawing/2014/main" id="{DB9B211C-3E2D-45C1-96C9-B6BD4D24088C}"/>
              </a:ext>
            </a:extLst>
          </p:cNvPr>
          <p:cNvPicPr>
            <a:picLocks noChangeAspect="1"/>
          </p:cNvPicPr>
          <p:nvPr/>
        </p:nvPicPr>
        <p:blipFill rotWithShape="1">
          <a:blip r:embed="rId4"/>
          <a:srcRect l="29505" r="23841"/>
          <a:stretch/>
        </p:blipFill>
        <p:spPr>
          <a:xfrm>
            <a:off x="7323682" y="974196"/>
            <a:ext cx="4868318" cy="5876738"/>
          </a:xfrm>
          <a:prstGeom prst="rect">
            <a:avLst/>
          </a:prstGeom>
        </p:spPr>
      </p:pic>
    </p:spTree>
    <p:extLst>
      <p:ext uri="{BB962C8B-B14F-4D97-AF65-F5344CB8AC3E}">
        <p14:creationId xmlns:p14="http://schemas.microsoft.com/office/powerpoint/2010/main" val="24561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830997"/>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a:p>
            <a:endParaRPr lang="en-US" sz="16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9459C25-C8DC-4452-A0C4-1C8E2821FB42}"/>
              </a:ext>
            </a:extLst>
          </p:cNvPr>
          <p:cNvSpPr/>
          <p:nvPr/>
        </p:nvSpPr>
        <p:spPr>
          <a:xfrm>
            <a:off x="1006511" y="1312804"/>
            <a:ext cx="5883855" cy="369332"/>
          </a:xfrm>
          <a:prstGeom prst="rect">
            <a:avLst/>
          </a:prstGeom>
        </p:spPr>
        <p:txBody>
          <a:bodyPr wrap="none">
            <a:spAutoFit/>
          </a:bodyPr>
          <a:lstStyle/>
          <a:p>
            <a:pPr>
              <a:buSzPct val="120000"/>
            </a:pPr>
            <a:r>
              <a:rPr lang="mn-MN" b="1" dirty="0">
                <a:solidFill>
                  <a:srgbClr val="002060"/>
                </a:solidFill>
                <a:latin typeface="Arial" panose="020B0604020202020204" pitchFamily="34" charset="0"/>
                <a:cs typeface="Arial" panose="020B0604020202020204" pitchFamily="34" charset="0"/>
              </a:rPr>
              <a:t>2.1. ШҮҮХИЙН СУРГАЛТАД ТУЛГАРЧ БУЙ СОРИЛТ</a:t>
            </a:r>
          </a:p>
        </p:txBody>
      </p:sp>
      <p:sp>
        <p:nvSpPr>
          <p:cNvPr id="6" name="Rectangle 5">
            <a:extLst>
              <a:ext uri="{FF2B5EF4-FFF2-40B4-BE49-F238E27FC236}">
                <a16:creationId xmlns:a16="http://schemas.microsoft.com/office/drawing/2014/main" id="{587026E0-CF6A-418C-9F68-55F82AC60B65}"/>
              </a:ext>
            </a:extLst>
          </p:cNvPr>
          <p:cNvSpPr/>
          <p:nvPr/>
        </p:nvSpPr>
        <p:spPr>
          <a:xfrm>
            <a:off x="1217232" y="2359022"/>
            <a:ext cx="8149597" cy="383823"/>
          </a:xfrm>
          <a:prstGeom prst="rect">
            <a:avLst/>
          </a:prstGeom>
        </p:spPr>
        <p:txBody>
          <a:bodyPr wrap="square">
            <a:spAutoFit/>
          </a:bodyPr>
          <a:lstStyle/>
          <a:p>
            <a:pPr algn="just">
              <a:lnSpc>
                <a:spcPct val="115000"/>
              </a:lnSpc>
              <a:spcAft>
                <a:spcPts val="0"/>
              </a:spcAft>
            </a:pPr>
            <a:r>
              <a:rPr lang="mn-MN" b="1" dirty="0">
                <a:solidFill>
                  <a:srgbClr val="002060"/>
                </a:solidFill>
                <a:latin typeface="Arial" panose="020B0604020202020204" pitchFamily="34" charset="0"/>
                <a:cs typeface="Arial" panose="020B0604020202020204" pitchFamily="34" charset="0"/>
              </a:rPr>
              <a:t>Дэлхий нийтийн шүүхийн тогтолцоонд тулгарч буй сорилтууд:</a:t>
            </a:r>
          </a:p>
        </p:txBody>
      </p:sp>
      <p:sp>
        <p:nvSpPr>
          <p:cNvPr id="5" name="Rectangle: Diagonal Corners Rounded 4">
            <a:extLst>
              <a:ext uri="{FF2B5EF4-FFF2-40B4-BE49-F238E27FC236}">
                <a16:creationId xmlns:a16="http://schemas.microsoft.com/office/drawing/2014/main" id="{A18DD67A-84E0-4279-A582-E0BA8CDE9F44}"/>
              </a:ext>
            </a:extLst>
          </p:cNvPr>
          <p:cNvSpPr/>
          <p:nvPr/>
        </p:nvSpPr>
        <p:spPr>
          <a:xfrm>
            <a:off x="2212678" y="3173088"/>
            <a:ext cx="8096435" cy="519805"/>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1600" dirty="0">
                <a:latin typeface="Arial" panose="020B0604020202020204" pitchFamily="34" charset="0"/>
                <a:cs typeface="Arial" panose="020B0604020202020204" pitchFamily="34" charset="0"/>
              </a:rPr>
              <a:t>Технологийн хурдацтай хөгжил</a:t>
            </a:r>
            <a:endParaRPr lang="en-US" sz="1600" dirty="0">
              <a:latin typeface="Arial" panose="020B0604020202020204" pitchFamily="34" charset="0"/>
              <a:cs typeface="Arial" panose="020B0604020202020204" pitchFamily="34" charset="0"/>
            </a:endParaRPr>
          </a:p>
        </p:txBody>
      </p:sp>
      <p:sp>
        <p:nvSpPr>
          <p:cNvPr id="14" name="Rectangle: Diagonal Corners Rounded 13">
            <a:extLst>
              <a:ext uri="{FF2B5EF4-FFF2-40B4-BE49-F238E27FC236}">
                <a16:creationId xmlns:a16="http://schemas.microsoft.com/office/drawing/2014/main" id="{14352926-7193-417E-AFF4-0BC338496BA6}"/>
              </a:ext>
            </a:extLst>
          </p:cNvPr>
          <p:cNvSpPr/>
          <p:nvPr/>
        </p:nvSpPr>
        <p:spPr>
          <a:xfrm>
            <a:off x="2212678" y="3830558"/>
            <a:ext cx="8096435" cy="519805"/>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1600">
                <a:latin typeface="Arial" panose="020B0604020202020204" pitchFamily="34" charset="0"/>
                <a:cs typeface="Arial" panose="020B0604020202020204" pitchFamily="34" charset="0"/>
              </a:rPr>
              <a:t>Хэрэг маргааны нарийн төвөгтэй байдал нэмэгдэх (escalating complexity)</a:t>
            </a:r>
            <a:endParaRPr lang="en-US" sz="1600">
              <a:latin typeface="Arial" panose="020B0604020202020204" pitchFamily="34" charset="0"/>
              <a:cs typeface="Arial" panose="020B0604020202020204" pitchFamily="34" charset="0"/>
            </a:endParaRPr>
          </a:p>
        </p:txBody>
      </p:sp>
      <p:sp>
        <p:nvSpPr>
          <p:cNvPr id="15" name="Rectangle: Diagonal Corners Rounded 14">
            <a:extLst>
              <a:ext uri="{FF2B5EF4-FFF2-40B4-BE49-F238E27FC236}">
                <a16:creationId xmlns:a16="http://schemas.microsoft.com/office/drawing/2014/main" id="{06D95195-9EC7-46A8-95CD-2FA9185DCF89}"/>
              </a:ext>
            </a:extLst>
          </p:cNvPr>
          <p:cNvSpPr/>
          <p:nvPr/>
        </p:nvSpPr>
        <p:spPr>
          <a:xfrm>
            <a:off x="2212678" y="4488028"/>
            <a:ext cx="8096435" cy="519805"/>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1600">
                <a:latin typeface="Arial" panose="020B0604020202020204" pitchFamily="34" charset="0"/>
                <a:cs typeface="Arial" panose="020B0604020202020204" pitchFamily="34" charset="0"/>
              </a:rPr>
              <a:t>Нийгэм, эдийн засаг эрчимтэй өөрчлөгдөх (accelerating pace of change)</a:t>
            </a:r>
            <a:endParaRPr lang="en-US" sz="1600">
              <a:latin typeface="Arial" panose="020B0604020202020204" pitchFamily="34" charset="0"/>
              <a:cs typeface="Arial" panose="020B0604020202020204" pitchFamily="34" charset="0"/>
            </a:endParaRPr>
          </a:p>
        </p:txBody>
      </p:sp>
      <p:sp>
        <p:nvSpPr>
          <p:cNvPr id="17" name="Rectangle: Diagonal Corners Rounded 16">
            <a:extLst>
              <a:ext uri="{FF2B5EF4-FFF2-40B4-BE49-F238E27FC236}">
                <a16:creationId xmlns:a16="http://schemas.microsoft.com/office/drawing/2014/main" id="{22C9C600-F500-4F10-B78E-3923B22AB2B8}"/>
              </a:ext>
            </a:extLst>
          </p:cNvPr>
          <p:cNvSpPr/>
          <p:nvPr/>
        </p:nvSpPr>
        <p:spPr>
          <a:xfrm>
            <a:off x="2212678" y="5145498"/>
            <a:ext cx="8096435" cy="649804"/>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1600" dirty="0">
                <a:latin typeface="Arial" panose="020B0604020202020204" pitchFamily="34" charset="0"/>
                <a:cs typeface="Arial" panose="020B0604020202020204" pitchFamily="34" charset="0"/>
              </a:rPr>
              <a:t>Төрийн байгууллагууд тэр дундаа шүүхэд итгэх олон нийтийн итгэл буурах (growing distrust in public institutions) зэрэг багтана.</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90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7142280"/>
          </a:xfrm>
          <a:prstGeom prst="rect">
            <a:avLst/>
          </a:prstGeom>
          <a:solidFill>
            <a:srgbClr val="FEF5E7"/>
          </a:solidFill>
          <a:ln/>
        </p:spPr>
        <p:txBody>
          <a:bodyPr/>
          <a:lstStyle/>
          <a:p>
            <a:r>
              <a:rPr lang="mn-MN"/>
              <a:t>Цахим нотлох баримтыг хэрхэн цуглуулах, хадгалах, хамгаалах түүнчлэн, хиймэл оюуны тусламжтайгаар нотлох баримтыг хуурамчаар үйлдэх, цахим гэмт хэрэг үйлдэх зэрэг асуудлууд онцгой анхаарал шаардсан, шинэ сорилт болж байна. </a:t>
            </a:r>
            <a:endParaRPr lang="en-US" dirty="0">
              <a:solidFill>
                <a:srgbClr val="00206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830997"/>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a:p>
            <a:endParaRPr lang="en-US" sz="16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9459C25-C8DC-4452-A0C4-1C8E2821FB42}"/>
              </a:ext>
            </a:extLst>
          </p:cNvPr>
          <p:cNvSpPr/>
          <p:nvPr/>
        </p:nvSpPr>
        <p:spPr>
          <a:xfrm>
            <a:off x="958833" y="1210048"/>
            <a:ext cx="5706242" cy="369332"/>
          </a:xfrm>
          <a:prstGeom prst="rect">
            <a:avLst/>
          </a:prstGeom>
        </p:spPr>
        <p:txBody>
          <a:bodyPr wrap="none">
            <a:spAutoFit/>
          </a:bodyPr>
          <a:lstStyle/>
          <a:p>
            <a:pPr>
              <a:buSzPct val="120000"/>
            </a:pPr>
            <a:r>
              <a:rPr lang="mn-MN" b="1" dirty="0">
                <a:solidFill>
                  <a:srgbClr val="002060"/>
                </a:solidFill>
                <a:latin typeface="Arial" panose="020B0604020202020204" pitchFamily="34" charset="0"/>
                <a:cs typeface="Arial" panose="020B0604020202020204" pitchFamily="34" charset="0"/>
              </a:rPr>
              <a:t>МОНГОЛ УЛСЫН ХУВЬД ТУЛГАРЧ БУЙ СОРИЛТ:</a:t>
            </a:r>
          </a:p>
        </p:txBody>
      </p:sp>
      <p:sp>
        <p:nvSpPr>
          <p:cNvPr id="6" name="Rectangle 5">
            <a:extLst>
              <a:ext uri="{FF2B5EF4-FFF2-40B4-BE49-F238E27FC236}">
                <a16:creationId xmlns:a16="http://schemas.microsoft.com/office/drawing/2014/main" id="{587026E0-CF6A-418C-9F68-55F82AC60B65}"/>
              </a:ext>
            </a:extLst>
          </p:cNvPr>
          <p:cNvSpPr/>
          <p:nvPr/>
        </p:nvSpPr>
        <p:spPr>
          <a:xfrm>
            <a:off x="1111227" y="1939629"/>
            <a:ext cx="9969545" cy="1339469"/>
          </a:xfrm>
          <a:prstGeom prst="rect">
            <a:avLst/>
          </a:prstGeom>
        </p:spPr>
        <p:txBody>
          <a:bodyPr wrap="square">
            <a:spAutoFit/>
          </a:bodyPr>
          <a:lstStyle/>
          <a:p>
            <a:pPr algn="just">
              <a:lnSpc>
                <a:spcPct val="115000"/>
              </a:lnSpc>
              <a:spcAft>
                <a:spcPts val="0"/>
              </a:spcAft>
            </a:pPr>
            <a:r>
              <a:rPr lang="mn-MN" dirty="0">
                <a:solidFill>
                  <a:srgbClr val="002060"/>
                </a:solidFill>
                <a:latin typeface="Arial" panose="020B0604020202020204" pitchFamily="34" charset="0"/>
                <a:cs typeface="Arial" panose="020B0604020202020204" pitchFamily="34" charset="0"/>
              </a:rPr>
              <a:t>1. Монгол улсын хувьд ч эдгээр сорилтууд шууд болон шууд бусаар илэрч байна. Жишээлбэл, сүүлийн жилүүдэд технологийн хөгжилтэй холбоотой нарийн төвөгтэй маргаанууд, тухайлбал</a:t>
            </a:r>
            <a:r>
              <a:rPr lang="en-US" dirty="0">
                <a:solidFill>
                  <a:srgbClr val="002060"/>
                </a:solidFill>
                <a:latin typeface="Arial" panose="020B0604020202020204" pitchFamily="34" charset="0"/>
                <a:cs typeface="Arial" panose="020B0604020202020204" pitchFamily="34" charset="0"/>
              </a:rPr>
              <a:t> </a:t>
            </a:r>
            <a:r>
              <a:rPr lang="mn-MN" dirty="0">
                <a:solidFill>
                  <a:srgbClr val="002060"/>
                </a:solidFill>
                <a:latin typeface="Arial" panose="020B0604020202020204" pitchFamily="34" charset="0"/>
                <a:cs typeface="Arial" panose="020B0604020202020204" pitchFamily="34" charset="0"/>
              </a:rPr>
              <a:t>Пабжи Мобайл (PUBG MOBILE) тоглоомтой холбоотой хэрэг, цахим гэмт хэрэг эрчимтэй нэмэгдэж байна.</a:t>
            </a:r>
            <a:endParaRPr lang="mn-MN" b="1" dirty="0">
              <a:solidFill>
                <a:srgbClr val="00206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2A741B8-D24C-4265-A855-92C1061B6510}"/>
              </a:ext>
            </a:extLst>
          </p:cNvPr>
          <p:cNvSpPr/>
          <p:nvPr/>
        </p:nvSpPr>
        <p:spPr>
          <a:xfrm>
            <a:off x="1111226" y="3639347"/>
            <a:ext cx="9969545" cy="923330"/>
          </a:xfrm>
          <a:prstGeom prst="rect">
            <a:avLst/>
          </a:prstGeom>
        </p:spPr>
        <p:txBody>
          <a:bodyPr wrap="square">
            <a:spAutoFit/>
          </a:bodyPr>
          <a:lstStyle/>
          <a:p>
            <a:pPr algn="just"/>
            <a:r>
              <a:rPr lang="mn-MN" kern="100" dirty="0">
                <a:solidFill>
                  <a:srgbClr val="002060"/>
                </a:solidFill>
                <a:latin typeface="Arial" panose="020B0604020202020204" pitchFamily="34" charset="0"/>
                <a:ea typeface="Malgun Gothic" panose="020B0503020000020004" pitchFamily="34" charset="-127"/>
              </a:rPr>
              <a:t>2. Цахим нотлох </a:t>
            </a:r>
            <a:r>
              <a:rPr lang="mn-MN" kern="100" dirty="0">
                <a:solidFill>
                  <a:srgbClr val="002060"/>
                </a:solidFill>
                <a:latin typeface="Arial" panose="020B0604020202020204" pitchFamily="34" charset="0"/>
                <a:ea typeface="Yu Mincho" panose="02020400000000000000" pitchFamily="18" charset="-128"/>
              </a:rPr>
              <a:t>баримтыг хэрхэн цуглуулах, хадгалах, хамгаалах түүнчлэн, </a:t>
            </a:r>
            <a:r>
              <a:rPr lang="mn-MN" kern="100" dirty="0">
                <a:solidFill>
                  <a:srgbClr val="002060"/>
                </a:solidFill>
                <a:latin typeface="Arial" panose="020B0604020202020204" pitchFamily="34" charset="0"/>
                <a:ea typeface="Malgun Gothic" panose="020B0503020000020004" pitchFamily="34" charset="-127"/>
              </a:rPr>
              <a:t>хиймэл оюуны тусламжтайгаар нотлох баримтыг хуурамчаар үйлдэх, цахим гэмт хэрэг үйлдэх зэрэг асуудлууд онцгой анхаарал шаардсан, шинэ сорилт болж байна.</a:t>
            </a:r>
            <a:endParaRPr lang="en-US" dirty="0">
              <a:solidFill>
                <a:srgbClr val="002060"/>
              </a:solidFill>
            </a:endParaRPr>
          </a:p>
        </p:txBody>
      </p:sp>
      <p:sp>
        <p:nvSpPr>
          <p:cNvPr id="9" name="Rectangle 8">
            <a:extLst>
              <a:ext uri="{FF2B5EF4-FFF2-40B4-BE49-F238E27FC236}">
                <a16:creationId xmlns:a16="http://schemas.microsoft.com/office/drawing/2014/main" id="{7EF97D6D-91C1-4FFD-8839-2C3521346BF4}"/>
              </a:ext>
            </a:extLst>
          </p:cNvPr>
          <p:cNvSpPr/>
          <p:nvPr/>
        </p:nvSpPr>
        <p:spPr>
          <a:xfrm>
            <a:off x="1111226" y="4877400"/>
            <a:ext cx="9969544" cy="923330"/>
          </a:xfrm>
          <a:prstGeom prst="rect">
            <a:avLst/>
          </a:prstGeom>
        </p:spPr>
        <p:txBody>
          <a:bodyPr wrap="square">
            <a:spAutoFit/>
          </a:bodyPr>
          <a:lstStyle/>
          <a:p>
            <a:pPr algn="just"/>
            <a:r>
              <a:rPr lang="mn-MN" kern="100" dirty="0">
                <a:solidFill>
                  <a:srgbClr val="002060"/>
                </a:solidFill>
                <a:latin typeface="Arial" panose="020B0604020202020204" pitchFamily="34" charset="0"/>
                <a:ea typeface="Malgun Gothic" panose="020B0503020000020004" pitchFamily="34" charset="-127"/>
              </a:rPr>
              <a:t>3. Үүнээс гадна иргэдийн шүүхэд итгэх итгэл жил ирэх тусам буурч байгаа бөгөөд </a:t>
            </a:r>
            <a:r>
              <a:rPr lang="mn-MN" b="1" kern="100" dirty="0">
                <a:solidFill>
                  <a:srgbClr val="002060"/>
                </a:solidFill>
                <a:latin typeface="Arial" panose="020B0604020202020204" pitchFamily="34" charset="0"/>
                <a:ea typeface="Malgun Gothic" panose="020B0503020000020004" pitchFamily="34" charset="-127"/>
              </a:rPr>
              <a:t>2021 онд </a:t>
            </a:r>
            <a:r>
              <a:rPr lang="mn-MN" kern="100" dirty="0">
                <a:solidFill>
                  <a:srgbClr val="002060"/>
                </a:solidFill>
                <a:latin typeface="Arial" panose="020B0604020202020204" pitchFamily="34" charset="0"/>
                <a:ea typeface="Malgun Gothic" panose="020B0503020000020004" pitchFamily="34" charset="-127"/>
              </a:rPr>
              <a:t>олон нийтийн шүүхэд итгэх түвшин </a:t>
            </a:r>
            <a:r>
              <a:rPr lang="mn-MN" b="1" kern="100" dirty="0">
                <a:solidFill>
                  <a:srgbClr val="002060"/>
                </a:solidFill>
                <a:latin typeface="Arial" panose="020B0604020202020204" pitchFamily="34" charset="0"/>
                <a:ea typeface="Malgun Gothic" panose="020B0503020000020004" pitchFamily="34" charset="-127"/>
              </a:rPr>
              <a:t>53.17 хувь </a:t>
            </a:r>
            <a:r>
              <a:rPr lang="mn-MN" kern="100" dirty="0">
                <a:solidFill>
                  <a:srgbClr val="002060"/>
                </a:solidFill>
                <a:latin typeface="Arial" panose="020B0604020202020204" pitchFamily="34" charset="0"/>
                <a:ea typeface="Malgun Gothic" panose="020B0503020000020004" pitchFamily="34" charset="-127"/>
              </a:rPr>
              <a:t>байсан бол, </a:t>
            </a:r>
            <a:r>
              <a:rPr lang="mn-MN" b="1" kern="100" dirty="0">
                <a:solidFill>
                  <a:srgbClr val="002060"/>
                </a:solidFill>
                <a:latin typeface="Arial" panose="020B0604020202020204" pitchFamily="34" charset="0"/>
                <a:ea typeface="Malgun Gothic" panose="020B0503020000020004" pitchFamily="34" charset="-127"/>
              </a:rPr>
              <a:t>2023 онд 48.40 хувь </a:t>
            </a:r>
            <a:r>
              <a:rPr lang="mn-MN" kern="100" dirty="0">
                <a:solidFill>
                  <a:srgbClr val="002060"/>
                </a:solidFill>
                <a:latin typeface="Arial" panose="020B0604020202020204" pitchFamily="34" charset="0"/>
                <a:ea typeface="Malgun Gothic" panose="020B0503020000020004" pitchFamily="34" charset="-127"/>
              </a:rPr>
              <a:t>болж буурсан нь энэ асуудал бодитой байгааг харуулж байна.</a:t>
            </a:r>
            <a:endParaRPr lang="en-US" dirty="0">
              <a:solidFill>
                <a:srgbClr val="002060"/>
              </a:solidFill>
            </a:endParaRPr>
          </a:p>
        </p:txBody>
      </p:sp>
    </p:spTree>
    <p:extLst>
      <p:ext uri="{BB962C8B-B14F-4D97-AF65-F5344CB8AC3E}">
        <p14:creationId xmlns:p14="http://schemas.microsoft.com/office/powerpoint/2010/main" val="2651177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7142280"/>
          </a:xfrm>
          <a:prstGeom prst="rect">
            <a:avLst/>
          </a:prstGeom>
          <a:solidFill>
            <a:srgbClr val="FEF5E7"/>
          </a:solidFill>
          <a:ln/>
        </p:spPr>
        <p:txBody>
          <a:bodyPr/>
          <a:lstStyle/>
          <a:p>
            <a:r>
              <a:rPr lang="mn-MN" dirty="0"/>
              <a:t>Цахим нотлох баримтыг хэрхэн цуглуулах, хадгалах, хамгаалах түүнчлэн, хиймэл оюуны тусламжтайгаар нотлох баримтыг хуурамчаар үйлдэх, цахим гэмт хэрэг үйлдэх зэрэг асуудлууд онцгой анхаарал шаардсан, шинэ сорилт болж байна. </a:t>
            </a:r>
            <a:endParaRPr lang="en-US" dirty="0">
              <a:solidFill>
                <a:srgbClr val="00206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11" name="Left Bracket 10">
            <a:extLst>
              <a:ext uri="{FF2B5EF4-FFF2-40B4-BE49-F238E27FC236}">
                <a16:creationId xmlns:a16="http://schemas.microsoft.com/office/drawing/2014/main" id="{8D677061-498D-43ED-85CE-3E3F3FB81D11}"/>
              </a:ext>
            </a:extLst>
          </p:cNvPr>
          <p:cNvSpPr/>
          <p:nvPr/>
        </p:nvSpPr>
        <p:spPr>
          <a:xfrm>
            <a:off x="1195795" y="1894826"/>
            <a:ext cx="310276" cy="905572"/>
          </a:xfrm>
          <a:prstGeom prst="leftBracket">
            <a:avLst/>
          </a:prstGeom>
          <a:ln>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7" name="Left Bracket 16">
            <a:extLst>
              <a:ext uri="{FF2B5EF4-FFF2-40B4-BE49-F238E27FC236}">
                <a16:creationId xmlns:a16="http://schemas.microsoft.com/office/drawing/2014/main" id="{C4214C72-2151-43A4-918F-8B79DC562B80}"/>
              </a:ext>
            </a:extLst>
          </p:cNvPr>
          <p:cNvSpPr/>
          <p:nvPr/>
        </p:nvSpPr>
        <p:spPr>
          <a:xfrm flipH="1">
            <a:off x="11037826" y="1894825"/>
            <a:ext cx="310276" cy="905572"/>
          </a:xfrm>
          <a:prstGeom prst="leftBracket">
            <a:avLst/>
          </a:prstGeom>
          <a:ln>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2038CC31-1067-4C25-AB0C-63842FB6E386}"/>
              </a:ext>
            </a:extLst>
          </p:cNvPr>
          <p:cNvSpPr/>
          <p:nvPr/>
        </p:nvSpPr>
        <p:spPr>
          <a:xfrm>
            <a:off x="1331263" y="1877068"/>
            <a:ext cx="9801335" cy="923330"/>
          </a:xfrm>
          <a:prstGeom prst="rect">
            <a:avLst/>
          </a:prstGeom>
        </p:spPr>
        <p:txBody>
          <a:bodyPr wrap="square">
            <a:spAutoFit/>
          </a:bodyPr>
          <a:lstStyle/>
          <a:p>
            <a:pPr algn="just"/>
            <a:r>
              <a:rPr lang="mn-MN" kern="100" dirty="0">
                <a:solidFill>
                  <a:srgbClr val="002060"/>
                </a:solidFill>
                <a:latin typeface="Arial" panose="020B0604020202020204" pitchFamily="34" charset="0"/>
                <a:ea typeface="Malgun Gothic" panose="020B0503020000020004" pitchFamily="34" charset="-127"/>
              </a:rPr>
              <a:t>Эдгээр сорилтыг даван туулахын тулд шүүгч зөвхөн эрх зүйн нарийн  мэргэжлийн мэдлэгтэй байхаас гадна, техник технологийн шинэ ололтыг ойлгож, хиймэл оюуныг шүүн таслах ажиллагаанд зохистойгоор ашиглах ур чадвартай байх шаардлага тулгарч байна. </a:t>
            </a:r>
            <a:endParaRPr lang="en-US" dirty="0">
              <a:solidFill>
                <a:srgbClr val="002060"/>
              </a:solidFill>
            </a:endParaRPr>
          </a:p>
        </p:txBody>
      </p:sp>
      <p:sp>
        <p:nvSpPr>
          <p:cNvPr id="15" name="Arrow: Down 14">
            <a:extLst>
              <a:ext uri="{FF2B5EF4-FFF2-40B4-BE49-F238E27FC236}">
                <a16:creationId xmlns:a16="http://schemas.microsoft.com/office/drawing/2014/main" id="{6D9DA150-B8CD-44BD-80CF-332A57A8561C}"/>
              </a:ext>
            </a:extLst>
          </p:cNvPr>
          <p:cNvSpPr/>
          <p:nvPr/>
        </p:nvSpPr>
        <p:spPr>
          <a:xfrm>
            <a:off x="5721833" y="3029721"/>
            <a:ext cx="616215" cy="36398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244;p11">
            <a:extLst>
              <a:ext uri="{FF2B5EF4-FFF2-40B4-BE49-F238E27FC236}">
                <a16:creationId xmlns:a16="http://schemas.microsoft.com/office/drawing/2014/main" id="{859D5A60-2D9D-4A93-A5DF-AB4E1AA2CD58}"/>
              </a:ext>
            </a:extLst>
          </p:cNvPr>
          <p:cNvSpPr/>
          <p:nvPr/>
        </p:nvSpPr>
        <p:spPr>
          <a:xfrm>
            <a:off x="1484835" y="3759944"/>
            <a:ext cx="9652716" cy="1484354"/>
          </a:xfrm>
          <a:prstGeom prst="rect">
            <a:avLst/>
          </a:prstGeom>
          <a:solidFill>
            <a:srgbClr val="FEF5E7"/>
          </a:solidFill>
          <a:ln w="38100">
            <a:solidFill>
              <a:srgbClr val="002060"/>
            </a:solidFill>
          </a:ln>
          <a:effectLst>
            <a:outerShdw blurRad="63500" sx="102000" sy="102000" algn="ctr" rotWithShape="0">
              <a:srgbClr val="000000">
                <a:alpha val="20000"/>
              </a:srgbClr>
            </a:outerShdw>
          </a:effectLst>
        </p:spPr>
        <p:style>
          <a:lnRef idx="0">
            <a:scrgbClr r="0" g="0" b="0"/>
          </a:lnRef>
          <a:fillRef idx="1003">
            <a:schemeClr val="lt1"/>
          </a:fillRef>
          <a:effectRef idx="0">
            <a:scrgbClr r="0" g="0" b="0"/>
          </a:effectRef>
          <a:fontRef idx="major"/>
        </p:style>
        <p:txBody>
          <a:bodyPr spcFirstLastPara="1" wrap="square" lIns="91425" tIns="45700" rIns="91425" bIns="45700" anchor="ctr" anchorCtr="0">
            <a:noAutofit/>
          </a:bodyPr>
          <a:lstStyle/>
          <a:p>
            <a:pPr lvl="0" algn="ctr"/>
            <a:r>
              <a:rPr lang="mn-MN" b="1" dirty="0">
                <a:solidFill>
                  <a:srgbClr val="002060"/>
                </a:solidFill>
                <a:latin typeface="Arial" panose="020B0604020202020204" pitchFamily="34" charset="0"/>
                <a:cs typeface="Arial" panose="020B0604020202020204" pitchFamily="34" charset="0"/>
              </a:rPr>
              <a:t>Иймд шүүхийн тогтолцоо болон шүүхийн сургалтын бодлого нь дээрх сорилтуудад бодитой, үр дүнтэй хариу өгөх чадвартай, үр ашигтай, хүрээмжтэй, шударга байх шаардлагатай бөгөөд энэ нь шүүх эрх мэдлийн ирээдүйн хөгжилд чухал хувь нэмэр оруулах юм.</a:t>
            </a:r>
            <a:endParaRPr sz="2700" b="1" dirty="0">
              <a:solidFill>
                <a:srgbClr val="00206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97231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9" name="Title 1">
            <a:extLst>
              <a:ext uri="{FF2B5EF4-FFF2-40B4-BE49-F238E27FC236}">
                <a16:creationId xmlns:a16="http://schemas.microsoft.com/office/drawing/2014/main" id="{3BD6445A-55F2-494D-934C-006E2518B8DA}"/>
              </a:ext>
            </a:extLst>
          </p:cNvPr>
          <p:cNvSpPr txBox="1">
            <a:spLocks/>
          </p:cNvSpPr>
          <p:nvPr/>
        </p:nvSpPr>
        <p:spPr>
          <a:xfrm>
            <a:off x="1186972" y="1616925"/>
            <a:ext cx="10036840" cy="609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2000" b="1" dirty="0">
                <a:solidFill>
                  <a:srgbClr val="002060"/>
                </a:solidFill>
                <a:latin typeface="Arial" panose="020B0604020202020204" pitchFamily="34" charset="0"/>
                <a:cs typeface="Arial" panose="020B0604020202020204" pitchFamily="34" charset="0"/>
              </a:rPr>
              <a:t>ШҮҮХИЙН СУРГАЛТ, СУДАЛГАА, МЭДЭЭЛЛИЙН АКАДЕМИЙН ЧИГ ҮҮРЭГ:</a:t>
            </a:r>
            <a:endParaRPr lang="en-US" sz="2000" dirty="0">
              <a:solidFill>
                <a:srgbClr val="002060"/>
              </a:solidFill>
              <a:latin typeface="Arial" panose="020B0604020202020204" pitchFamily="34" charset="0"/>
              <a:cs typeface="Arial" panose="020B0604020202020204" pitchFamily="34" charset="0"/>
            </a:endParaRPr>
          </a:p>
        </p:txBody>
      </p:sp>
      <p:sp>
        <p:nvSpPr>
          <p:cNvPr id="21" name="Google Shape;251;p11">
            <a:extLst>
              <a:ext uri="{FF2B5EF4-FFF2-40B4-BE49-F238E27FC236}">
                <a16:creationId xmlns:a16="http://schemas.microsoft.com/office/drawing/2014/main" id="{2367E08A-0F63-41E0-9BD9-C978796E1548}"/>
              </a:ext>
            </a:extLst>
          </p:cNvPr>
          <p:cNvSpPr txBox="1"/>
          <p:nvPr/>
        </p:nvSpPr>
        <p:spPr>
          <a:xfrm>
            <a:off x="2494231" y="2819733"/>
            <a:ext cx="669940" cy="52322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endParaRPr sz="2800" b="1" dirty="0">
              <a:solidFill>
                <a:schemeClr val="accent4"/>
              </a:solidFill>
              <a:latin typeface="Arial"/>
              <a:ea typeface="Arial"/>
              <a:cs typeface="Arial"/>
              <a:sym typeface="Arial"/>
            </a:endParaRPr>
          </a:p>
        </p:txBody>
      </p:sp>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14" name="Content Placeholder 2">
            <a:extLst>
              <a:ext uri="{FF2B5EF4-FFF2-40B4-BE49-F238E27FC236}">
                <a16:creationId xmlns:a16="http://schemas.microsoft.com/office/drawing/2014/main" id="{35F17358-535B-481E-AB78-F186B0BD3229}"/>
              </a:ext>
            </a:extLst>
          </p:cNvPr>
          <p:cNvSpPr txBox="1">
            <a:spLocks/>
          </p:cNvSpPr>
          <p:nvPr/>
        </p:nvSpPr>
        <p:spPr>
          <a:xfrm>
            <a:off x="1186972" y="1951630"/>
            <a:ext cx="9818055" cy="43951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mn-MN" sz="2000" dirty="0">
              <a:solidFill>
                <a:srgbClr val="002060"/>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mn-MN" sz="2000" dirty="0">
                <a:solidFill>
                  <a:srgbClr val="002060"/>
                </a:solidFill>
                <a:latin typeface="Arial" panose="020B0604020202020204" pitchFamily="34" charset="0"/>
                <a:cs typeface="Arial" panose="020B0604020202020204" pitchFamily="34" charset="0"/>
              </a:rPr>
              <a:t>Шүүхийн хэрэгцээ, судалгаанд тулгуурлан шүүгч бэлтгэх болон шүүгчийг мэргэшүүлэх сургалт зохион байгуулах</a:t>
            </a:r>
            <a:r>
              <a:rPr lang="en-US" sz="2000" dirty="0">
                <a:solidFill>
                  <a:srgbClr val="002060"/>
                </a:solidFill>
                <a:latin typeface="Arial" panose="020B0604020202020204" pitchFamily="34" charset="0"/>
                <a:cs typeface="Arial" panose="020B0604020202020204" pitchFamily="34" charset="0"/>
              </a:rPr>
              <a:t>;</a:t>
            </a:r>
            <a:endParaRPr lang="mn-MN" sz="2000" dirty="0">
              <a:solidFill>
                <a:srgbClr val="002060"/>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mn-MN" sz="2000" dirty="0">
                <a:solidFill>
                  <a:srgbClr val="002060"/>
                </a:solidFill>
                <a:latin typeface="Arial" panose="020B0604020202020204" pitchFamily="34" charset="0"/>
                <a:cs typeface="Arial" panose="020B0604020202020204" pitchFamily="34" charset="0"/>
              </a:rPr>
              <a:t>Шүүн таслах ажиллагааг судалгаа, мэдээллээр хангах</a:t>
            </a:r>
            <a:r>
              <a:rPr lang="en-US" sz="2000" dirty="0">
                <a:solidFill>
                  <a:srgbClr val="002060"/>
                </a:solidFill>
                <a:latin typeface="Arial" panose="020B0604020202020204" pitchFamily="34" charset="0"/>
                <a:cs typeface="Arial" panose="020B0604020202020204" pitchFamily="34" charset="0"/>
              </a:rPr>
              <a:t>;</a:t>
            </a:r>
            <a:r>
              <a:rPr lang="mn-MN" sz="2000" dirty="0">
                <a:solidFill>
                  <a:srgbClr val="002060"/>
                </a:solidFill>
                <a:latin typeface="Arial" panose="020B0604020202020204" pitchFamily="34" charset="0"/>
                <a:cs typeface="Arial" panose="020B0604020202020204" pitchFamily="34" charset="0"/>
              </a:rPr>
              <a:t> </a:t>
            </a:r>
          </a:p>
          <a:p>
            <a:pPr algn="just">
              <a:buFont typeface="Wingdings" panose="05000000000000000000" pitchFamily="2" charset="2"/>
              <a:buChar char="Ø"/>
            </a:pPr>
            <a:r>
              <a:rPr lang="mn-MN" sz="2000" dirty="0">
                <a:solidFill>
                  <a:srgbClr val="002060"/>
                </a:solidFill>
                <a:latin typeface="Arial" panose="020B0604020202020204" pitchFamily="34" charset="0"/>
                <a:cs typeface="Arial" panose="020B0604020202020204" pitchFamily="34" charset="0"/>
              </a:rPr>
              <a:t>Монгол Улсын Үндсэн хуулиас бусад хуулийг зөв хэрэглэх талаар албан ёсны тайлбар гаргах</a:t>
            </a:r>
            <a:r>
              <a:rPr lang="en-US" sz="2000" dirty="0">
                <a:solidFill>
                  <a:srgbClr val="002060"/>
                </a:solidFill>
                <a:latin typeface="Arial" panose="020B0604020202020204" pitchFamily="34" charset="0"/>
                <a:cs typeface="Arial" panose="020B0604020202020204" pitchFamily="34" charset="0"/>
              </a:rPr>
              <a:t>;</a:t>
            </a:r>
            <a:endParaRPr lang="mn-MN" sz="2000" dirty="0">
              <a:solidFill>
                <a:srgbClr val="002060"/>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mn-MN" sz="2000" dirty="0">
                <a:solidFill>
                  <a:srgbClr val="002060"/>
                </a:solidFill>
                <a:latin typeface="Arial" panose="020B0604020202020204" pitchFamily="34" charset="0"/>
                <a:cs typeface="Arial" panose="020B0604020202020204" pitchFamily="34" charset="0"/>
              </a:rPr>
              <a:t>Хууль хэрэглээний нэгдмэл байдлыг хангахад шаардагдах судалгаа хийх</a:t>
            </a:r>
            <a:r>
              <a:rPr lang="en-US" sz="2000" dirty="0">
                <a:solidFill>
                  <a:srgbClr val="002060"/>
                </a:solidFill>
                <a:latin typeface="Arial" panose="020B0604020202020204" pitchFamily="34" charset="0"/>
                <a:cs typeface="Arial" panose="020B0604020202020204" pitchFamily="34" charset="0"/>
              </a:rPr>
              <a:t>;</a:t>
            </a:r>
            <a:endParaRPr lang="mn-MN" sz="2000" dirty="0">
              <a:solidFill>
                <a:srgbClr val="002060"/>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mn-MN" sz="2000" dirty="0">
                <a:solidFill>
                  <a:srgbClr val="002060"/>
                </a:solidFill>
                <a:latin typeface="Arial" panose="020B0604020202020204" pitchFamily="34" charset="0"/>
                <a:cs typeface="Arial" panose="020B0604020202020204" pitchFamily="34" charset="0"/>
              </a:rPr>
              <a:t>Хууль тогтоомжийг боловсронгуй болгох санал оруулах</a:t>
            </a:r>
            <a:r>
              <a:rPr lang="en-US" sz="2000" dirty="0">
                <a:solidFill>
                  <a:srgbClr val="002060"/>
                </a:solidFill>
                <a:latin typeface="Arial" panose="020B0604020202020204" pitchFamily="34" charset="0"/>
                <a:cs typeface="Arial" panose="020B0604020202020204" pitchFamily="34" charset="0"/>
              </a:rPr>
              <a:t>;</a:t>
            </a:r>
            <a:endParaRPr lang="mn-MN" sz="2000" dirty="0">
              <a:solidFill>
                <a:srgbClr val="002060"/>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mn-MN" sz="2000" dirty="0">
                <a:solidFill>
                  <a:srgbClr val="002060"/>
                </a:solidFill>
                <a:latin typeface="Arial" panose="020B0604020202020204" pitchFamily="34" charset="0"/>
                <a:cs typeface="Arial" panose="020B0604020202020204" pitchFamily="34" charset="0"/>
              </a:rPr>
              <a:t>Шүүхийн шийдвэрийн хураангуйг бэлтгэх, олон нийтэд мэдээлэх.</a:t>
            </a:r>
            <a:endParaRPr lang="en-US" sz="2000" dirty="0">
              <a:solidFill>
                <a:srgbClr val="002060"/>
              </a:solidFill>
            </a:endParaRPr>
          </a:p>
        </p:txBody>
      </p:sp>
    </p:spTree>
    <p:extLst>
      <p:ext uri="{BB962C8B-B14F-4D97-AF65-F5344CB8AC3E}">
        <p14:creationId xmlns:p14="http://schemas.microsoft.com/office/powerpoint/2010/main" val="3222099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7142280"/>
          </a:xfrm>
          <a:prstGeom prst="rect">
            <a:avLst/>
          </a:prstGeom>
          <a:solidFill>
            <a:srgbClr val="FEF5E7"/>
          </a:solidFill>
          <a:ln/>
        </p:spPr>
        <p:txBody>
          <a:bodyPr/>
          <a:lstStyle/>
          <a:p>
            <a:endParaRPr lang="en-US" sz="3200" dirty="0">
              <a:solidFill>
                <a:srgbClr val="00206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830997"/>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a:p>
            <a:endParaRPr lang="en-US" sz="16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F232E94-FF00-4A46-8F9A-6FFA70FC72F9}"/>
              </a:ext>
            </a:extLst>
          </p:cNvPr>
          <p:cNvSpPr/>
          <p:nvPr/>
        </p:nvSpPr>
        <p:spPr>
          <a:xfrm>
            <a:off x="1422856" y="2608945"/>
            <a:ext cx="3302930" cy="2800767"/>
          </a:xfrm>
          <a:prstGeom prst="rect">
            <a:avLst/>
          </a:prstGeom>
        </p:spPr>
        <p:txBody>
          <a:bodyPr wrap="square">
            <a:spAutoFit/>
          </a:bodyPr>
          <a:lstStyle/>
          <a:p>
            <a:pPr algn="just"/>
            <a:r>
              <a:rPr lang="mn-MN" sz="1600" kern="100" dirty="0">
                <a:solidFill>
                  <a:srgbClr val="002060"/>
                </a:solidFill>
                <a:latin typeface="Arial" panose="020B0604020202020204" pitchFamily="34" charset="0"/>
                <a:ea typeface="Malgun Gothic" panose="020B0503020000020004" pitchFamily="34" charset="-127"/>
              </a:rPr>
              <a:t>Шинэ технологи, хиймэл оюуны талаарх ойлголт, хэрэглээний чадвартай байх тал дээр </a:t>
            </a:r>
            <a:r>
              <a:rPr lang="mn-MN" sz="1600" dirty="0">
                <a:solidFill>
                  <a:srgbClr val="002060"/>
                </a:solidFill>
                <a:latin typeface="Arial" panose="020B0604020202020204" pitchFamily="34" charset="0"/>
                <a:ea typeface="Yu Mincho" panose="02020400000000000000" pitchFamily="18" charset="-128"/>
              </a:rPr>
              <a:t>2024 оны 11 дүгээр сард Нэгдсэн Үндэстний Байгууллагын боловсрол, шинжлэх ухаан, соёлын байгууллага (ЮНЕСКО)-аас баталсан шүүхэд хиймэл оюуныг ашиглахтай холбоотой удирдамж нь </a:t>
            </a:r>
            <a:r>
              <a:rPr lang="mn-MN" sz="1600" b="1" dirty="0">
                <a:solidFill>
                  <a:srgbClr val="002060"/>
                </a:solidFill>
                <a:latin typeface="Arial" panose="020B0604020202020204" pitchFamily="34" charset="0"/>
                <a:ea typeface="Yu Mincho" panose="02020400000000000000" pitchFamily="18" charset="-128"/>
              </a:rPr>
              <a:t>хоёр үндсэн чиглэлд</a:t>
            </a:r>
            <a:r>
              <a:rPr lang="mn-MN" sz="1600" dirty="0">
                <a:solidFill>
                  <a:srgbClr val="002060"/>
                </a:solidFill>
                <a:latin typeface="Arial" panose="020B0604020202020204" pitchFamily="34" charset="0"/>
                <a:ea typeface="Yu Mincho" panose="02020400000000000000" pitchFamily="18" charset="-128"/>
              </a:rPr>
              <a:t> онцгой анхаарсан.</a:t>
            </a:r>
            <a:endParaRPr lang="en-US" sz="1600" dirty="0">
              <a:solidFill>
                <a:srgbClr val="002060"/>
              </a:solidFill>
            </a:endParaRPr>
          </a:p>
        </p:txBody>
      </p:sp>
      <p:graphicFrame>
        <p:nvGraphicFramePr>
          <p:cNvPr id="14" name="Diagram 13">
            <a:extLst>
              <a:ext uri="{FF2B5EF4-FFF2-40B4-BE49-F238E27FC236}">
                <a16:creationId xmlns:a16="http://schemas.microsoft.com/office/drawing/2014/main" id="{B9894379-9904-4FC2-A688-483A71C9593A}"/>
              </a:ext>
            </a:extLst>
          </p:cNvPr>
          <p:cNvGraphicFramePr/>
          <p:nvPr>
            <p:extLst>
              <p:ext uri="{D42A27DB-BD31-4B8C-83A1-F6EECF244321}">
                <p14:modId xmlns:p14="http://schemas.microsoft.com/office/powerpoint/2010/main" val="1933489247"/>
              </p:ext>
            </p:extLst>
          </p:nvPr>
        </p:nvGraphicFramePr>
        <p:xfrm>
          <a:off x="4725786" y="1621705"/>
          <a:ext cx="7143225" cy="5022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7240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9752"/>
          </a:xfrm>
          <a:prstGeom prst="rect">
            <a:avLst/>
          </a:prstGeom>
          <a:solidFill>
            <a:srgbClr val="FEF5E7"/>
          </a:solidFill>
          <a:ln/>
        </p:spPr>
        <p:txBody>
          <a:bodyPr/>
          <a:lstStyle/>
          <a:p>
            <a:endParaRPr lang="en-US" sz="3200" dirty="0">
              <a:solidFill>
                <a:srgbClr val="00206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3626"/>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5904"/>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09953"/>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11" name="Rectangle 10">
            <a:extLst>
              <a:ext uri="{FF2B5EF4-FFF2-40B4-BE49-F238E27FC236}">
                <a16:creationId xmlns:a16="http://schemas.microsoft.com/office/drawing/2014/main" id="{33242E40-419E-481C-BE9C-EA8EC821061B}"/>
              </a:ext>
            </a:extLst>
          </p:cNvPr>
          <p:cNvSpPr/>
          <p:nvPr/>
        </p:nvSpPr>
        <p:spPr>
          <a:xfrm>
            <a:off x="678253" y="1855377"/>
            <a:ext cx="6574194" cy="646331"/>
          </a:xfrm>
          <a:prstGeom prst="rect">
            <a:avLst/>
          </a:prstGeom>
        </p:spPr>
        <p:txBody>
          <a:bodyPr wrap="square">
            <a:spAutoFit/>
          </a:bodyPr>
          <a:lstStyle/>
          <a:p>
            <a:pPr algn="just"/>
            <a:r>
              <a:rPr lang="mn-MN" b="1" dirty="0">
                <a:solidFill>
                  <a:srgbClr val="002060"/>
                </a:solidFill>
                <a:latin typeface="Arial" panose="020B0604020202020204" pitchFamily="34" charset="0"/>
                <a:ea typeface="Times New Roman" panose="02020603050405020304" pitchFamily="18" charset="0"/>
              </a:rPr>
              <a:t>ХИЙМЭЛ ОЮУНЫГ ШҮҮХИЙН ҮЙЛ АЖИЛЛАГААНД АШИГЛАХДАА АНХААРАХ АСУУДАЛ:</a:t>
            </a:r>
            <a:endParaRPr lang="en-US" b="1" dirty="0">
              <a:solidFill>
                <a:srgbClr val="002060"/>
              </a:solidFill>
            </a:endParaRPr>
          </a:p>
        </p:txBody>
      </p:sp>
      <p:sp>
        <p:nvSpPr>
          <p:cNvPr id="23" name="Parallelogram 22">
            <a:extLst>
              <a:ext uri="{FF2B5EF4-FFF2-40B4-BE49-F238E27FC236}">
                <a16:creationId xmlns:a16="http://schemas.microsoft.com/office/drawing/2014/main" id="{6EC8BE47-B497-467C-85DC-89CD2B6F1C0D}"/>
              </a:ext>
            </a:extLst>
          </p:cNvPr>
          <p:cNvSpPr/>
          <p:nvPr/>
        </p:nvSpPr>
        <p:spPr>
          <a:xfrm>
            <a:off x="2800289" y="2826852"/>
            <a:ext cx="7984252" cy="796030"/>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600" dirty="0">
                <a:latin typeface="Arial" panose="020B0604020202020204" pitchFamily="34" charset="0"/>
                <a:cs typeface="Arial" panose="020B0604020202020204" pitchFamily="34" charset="0"/>
              </a:rPr>
              <a:t>Хүний эрхийн хамгаалал: Хиймэл оюуны хэрэглээ хүний эрх, эрх чөлөөнд сөргөөр нөлөөлөхөөс урьдчилан сэргийлэх</a:t>
            </a:r>
            <a:endParaRPr lang="en-US" sz="1600" dirty="0">
              <a:latin typeface="Arial" panose="020B0604020202020204" pitchFamily="34" charset="0"/>
              <a:cs typeface="Arial" panose="020B0604020202020204" pitchFamily="34" charset="0"/>
            </a:endParaRPr>
          </a:p>
        </p:txBody>
      </p:sp>
      <p:sp>
        <p:nvSpPr>
          <p:cNvPr id="27" name="Parallelogram 26">
            <a:extLst>
              <a:ext uri="{FF2B5EF4-FFF2-40B4-BE49-F238E27FC236}">
                <a16:creationId xmlns:a16="http://schemas.microsoft.com/office/drawing/2014/main" id="{1AE317BB-9A95-439D-A2D9-4ECD6FFF9D97}"/>
              </a:ext>
            </a:extLst>
          </p:cNvPr>
          <p:cNvSpPr/>
          <p:nvPr/>
        </p:nvSpPr>
        <p:spPr>
          <a:xfrm>
            <a:off x="2800290" y="3846158"/>
            <a:ext cx="7984252" cy="753045"/>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600" dirty="0">
                <a:latin typeface="Arial" panose="020B0604020202020204" pitchFamily="34" charset="0"/>
                <a:cs typeface="Arial" panose="020B0604020202020204" pitchFamily="34" charset="0"/>
              </a:rPr>
              <a:t>Шүүхийн хараат бус байдал: Автомат шийдвэр гаргалт нь шүүгчийн бие даасан байдлыг зөрчих эрсдэлийг тооцох</a:t>
            </a:r>
            <a:endParaRPr lang="en-US" sz="1600" dirty="0">
              <a:latin typeface="Arial" panose="020B0604020202020204" pitchFamily="34" charset="0"/>
              <a:cs typeface="Arial" panose="020B0604020202020204" pitchFamily="34" charset="0"/>
            </a:endParaRPr>
          </a:p>
        </p:txBody>
      </p:sp>
      <p:sp>
        <p:nvSpPr>
          <p:cNvPr id="28" name="Parallelogram 27">
            <a:extLst>
              <a:ext uri="{FF2B5EF4-FFF2-40B4-BE49-F238E27FC236}">
                <a16:creationId xmlns:a16="http://schemas.microsoft.com/office/drawing/2014/main" id="{4913AB4F-32C0-48D8-A0A3-1490A64E86E6}"/>
              </a:ext>
            </a:extLst>
          </p:cNvPr>
          <p:cNvSpPr/>
          <p:nvPr/>
        </p:nvSpPr>
        <p:spPr>
          <a:xfrm>
            <a:off x="2800289" y="4844253"/>
            <a:ext cx="7984252" cy="697659"/>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600" dirty="0">
                <a:latin typeface="Arial" panose="020B0604020202020204" pitchFamily="34" charset="0"/>
                <a:cs typeface="Arial" panose="020B0604020202020204" pitchFamily="34" charset="0"/>
              </a:rPr>
              <a:t>Ил тод байдал ба хариуцлага: Хиймэл оюуны гаргасан шийдвэрийг ойлгомжтой, тайлагнаж болохуйц байлгах</a:t>
            </a:r>
            <a:endParaRPr lang="en-US" sz="1600" dirty="0">
              <a:latin typeface="Arial" panose="020B0604020202020204" pitchFamily="34" charset="0"/>
              <a:cs typeface="Arial" panose="020B0604020202020204" pitchFamily="34" charset="0"/>
            </a:endParaRPr>
          </a:p>
        </p:txBody>
      </p:sp>
      <p:sp>
        <p:nvSpPr>
          <p:cNvPr id="29" name="Parallelogram 28">
            <a:extLst>
              <a:ext uri="{FF2B5EF4-FFF2-40B4-BE49-F238E27FC236}">
                <a16:creationId xmlns:a16="http://schemas.microsoft.com/office/drawing/2014/main" id="{768F0202-2BD5-418D-89D0-BA6CD3E2354B}"/>
              </a:ext>
            </a:extLst>
          </p:cNvPr>
          <p:cNvSpPr/>
          <p:nvPr/>
        </p:nvSpPr>
        <p:spPr>
          <a:xfrm>
            <a:off x="2800289" y="5786961"/>
            <a:ext cx="7984251" cy="697659"/>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600" dirty="0">
                <a:latin typeface="Arial" panose="020B0604020202020204" pitchFamily="34" charset="0"/>
                <a:cs typeface="Arial" panose="020B0604020202020204" pitchFamily="34" charset="0"/>
              </a:rPr>
              <a:t>Харилцан уялдаа, зохицуулалт: Үндэсний хууль тогтоомж, олон улсын стандартад нийцсэн бодлого, дүрэм боловсруулах</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246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9752"/>
          </a:xfrm>
          <a:prstGeom prst="rect">
            <a:avLst/>
          </a:prstGeom>
          <a:solidFill>
            <a:srgbClr val="FEF5E7"/>
          </a:solidFill>
          <a:ln/>
        </p:spPr>
        <p:txBody>
          <a:bodyPr/>
          <a:lstStyle/>
          <a:p>
            <a:endParaRPr lang="en-US" sz="3200" dirty="0">
              <a:solidFill>
                <a:srgbClr val="00206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13" name="Rectangle 12">
            <a:extLst>
              <a:ext uri="{FF2B5EF4-FFF2-40B4-BE49-F238E27FC236}">
                <a16:creationId xmlns:a16="http://schemas.microsoft.com/office/drawing/2014/main" id="{A9459C25-C8DC-4452-A0C4-1C8E2821FB42}"/>
              </a:ext>
            </a:extLst>
          </p:cNvPr>
          <p:cNvSpPr/>
          <p:nvPr/>
        </p:nvSpPr>
        <p:spPr>
          <a:xfrm>
            <a:off x="3074565" y="3402339"/>
            <a:ext cx="6804491" cy="369332"/>
          </a:xfrm>
          <a:prstGeom prst="rect">
            <a:avLst/>
          </a:prstGeom>
        </p:spPr>
        <p:txBody>
          <a:bodyPr wrap="none">
            <a:spAutoFit/>
          </a:bodyPr>
          <a:lstStyle/>
          <a:p>
            <a:pPr>
              <a:buSzPct val="120000"/>
            </a:pPr>
            <a:r>
              <a:rPr lang="mn-MN" b="1" dirty="0">
                <a:solidFill>
                  <a:srgbClr val="002060"/>
                </a:solidFill>
                <a:latin typeface="Arial" panose="020B0604020202020204" pitchFamily="34" charset="0"/>
                <a:cs typeface="Arial" panose="020B0604020202020204" pitchFamily="34" charset="0"/>
              </a:rPr>
              <a:t>2.2. ШҮҮХИЙН СУРГАЛТЫН ОЛОН УЛСЫН ЧИГ ХАНДЛАГА</a:t>
            </a:r>
          </a:p>
        </p:txBody>
      </p:sp>
    </p:spTree>
    <p:extLst>
      <p:ext uri="{BB962C8B-B14F-4D97-AF65-F5344CB8AC3E}">
        <p14:creationId xmlns:p14="http://schemas.microsoft.com/office/powerpoint/2010/main" val="29348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352569" cy="6858000"/>
          </a:xfrm>
          <a:prstGeom prst="rect">
            <a:avLst/>
          </a:prstGeom>
          <a:solidFill>
            <a:srgbClr val="FEF5E7"/>
          </a:solidFill>
          <a:ln/>
        </p:spPr>
        <p:txBody>
          <a:bodyPr/>
          <a:lstStyle/>
          <a:p>
            <a:endParaRPr lang="en-US" sz="3200" dirty="0">
              <a:solidFill>
                <a:srgbClr val="00206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830997"/>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a:p>
            <a:endParaRPr lang="en-US" sz="16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456C593-32C0-4A1C-A46B-01AD195C06A1}"/>
              </a:ext>
            </a:extLst>
          </p:cNvPr>
          <p:cNvPicPr>
            <a:picLocks noChangeAspect="1"/>
          </p:cNvPicPr>
          <p:nvPr/>
        </p:nvPicPr>
        <p:blipFill>
          <a:blip r:embed="rId4"/>
          <a:stretch>
            <a:fillRect/>
          </a:stretch>
        </p:blipFill>
        <p:spPr>
          <a:xfrm>
            <a:off x="829491" y="2136129"/>
            <a:ext cx="2143125" cy="1430536"/>
          </a:xfrm>
          <a:prstGeom prst="rect">
            <a:avLst/>
          </a:prstGeom>
        </p:spPr>
      </p:pic>
      <p:sp>
        <p:nvSpPr>
          <p:cNvPr id="11" name="Rectangle 10">
            <a:extLst>
              <a:ext uri="{FF2B5EF4-FFF2-40B4-BE49-F238E27FC236}">
                <a16:creationId xmlns:a16="http://schemas.microsoft.com/office/drawing/2014/main" id="{F3EDA7B7-A320-427F-BB51-7B7949F8DF6D}"/>
              </a:ext>
            </a:extLst>
          </p:cNvPr>
          <p:cNvSpPr/>
          <p:nvPr/>
        </p:nvSpPr>
        <p:spPr>
          <a:xfrm>
            <a:off x="628028" y="1316088"/>
            <a:ext cx="5467972" cy="369332"/>
          </a:xfrm>
          <a:prstGeom prst="rect">
            <a:avLst/>
          </a:prstGeom>
        </p:spPr>
        <p:txBody>
          <a:bodyPr wrap="square">
            <a:spAutoFit/>
          </a:bodyPr>
          <a:lstStyle/>
          <a:p>
            <a:r>
              <a:rPr lang="mn-MN" b="1" i="1" u="sng" kern="100" dirty="0">
                <a:solidFill>
                  <a:srgbClr val="002060"/>
                </a:solidFill>
                <a:latin typeface="Arial" panose="020B0604020202020204" pitchFamily="34" charset="0"/>
                <a:ea typeface="Malgun Gothic" panose="020B0503020000020004" pitchFamily="34" charset="-127"/>
              </a:rPr>
              <a:t>Бүгд Найрамдах Сингапур Улсын туршлага</a:t>
            </a:r>
            <a:endParaRPr lang="en-US" b="1" i="1" u="sng" dirty="0">
              <a:solidFill>
                <a:srgbClr val="002060"/>
              </a:solidFill>
            </a:endParaRPr>
          </a:p>
        </p:txBody>
      </p:sp>
      <p:sp>
        <p:nvSpPr>
          <p:cNvPr id="14" name="Rectangle 13">
            <a:extLst>
              <a:ext uri="{FF2B5EF4-FFF2-40B4-BE49-F238E27FC236}">
                <a16:creationId xmlns:a16="http://schemas.microsoft.com/office/drawing/2014/main" id="{124AC47C-6E15-4F30-865F-6D26DFF2A14F}"/>
              </a:ext>
            </a:extLst>
          </p:cNvPr>
          <p:cNvSpPr/>
          <p:nvPr/>
        </p:nvSpPr>
        <p:spPr>
          <a:xfrm>
            <a:off x="3133185" y="2255027"/>
            <a:ext cx="8555115" cy="1077218"/>
          </a:xfrm>
          <a:prstGeom prst="rect">
            <a:avLst/>
          </a:prstGeom>
        </p:spPr>
        <p:txBody>
          <a:bodyPr wrap="square">
            <a:spAutoFit/>
          </a:bodyPr>
          <a:lstStyle/>
          <a:p>
            <a:pPr algn="just"/>
            <a:r>
              <a:rPr lang="mn-MN" sz="1600" dirty="0">
                <a:solidFill>
                  <a:srgbClr val="002060"/>
                </a:solidFill>
                <a:latin typeface="Arial" panose="020B0604020202020204" pitchFamily="34" charset="0"/>
                <a:ea typeface="Times New Roman" panose="02020603050405020304" pitchFamily="18" charset="0"/>
              </a:rPr>
              <a:t>Тус улсын шүүхийн сургалтын бодлого, практик хэрэгжилт нь хиймэл оюуныг хариуцлагатай, үр ашигтай, хүний эрхийн хэм хэмжээнд нийцүүлэн ашиглах олон улсын жишгийг тодорхойлж байна. </a:t>
            </a:r>
            <a:r>
              <a:rPr lang="mn-MN" sz="1600" kern="100" dirty="0">
                <a:solidFill>
                  <a:srgbClr val="002060"/>
                </a:solidFill>
                <a:latin typeface="Arial" panose="020B0604020202020204" pitchFamily="34" charset="0"/>
                <a:ea typeface="Malgun Gothic" panose="020B0503020000020004" pitchFamily="34" charset="-127"/>
              </a:rPr>
              <a:t>Сингапурын Шүүхийн Коллеж </a:t>
            </a:r>
            <a:r>
              <a:rPr lang="mn-MN" sz="1600" kern="100" dirty="0">
                <a:solidFill>
                  <a:srgbClr val="002060"/>
                </a:solidFill>
                <a:latin typeface="Arial" panose="020B0604020202020204" pitchFamily="34" charset="0"/>
                <a:ea typeface="Yu Mincho" panose="02020400000000000000" pitchFamily="18" charset="-128"/>
              </a:rPr>
              <a:t>(</a:t>
            </a:r>
            <a:r>
              <a:rPr lang="mn-MN" sz="1600" kern="100" dirty="0">
                <a:solidFill>
                  <a:srgbClr val="002060"/>
                </a:solidFill>
                <a:latin typeface="Arial" panose="020B0604020202020204" pitchFamily="34" charset="0"/>
                <a:ea typeface="Malgun Gothic" panose="020B0503020000020004" pitchFamily="34" charset="-127"/>
              </a:rPr>
              <a:t>Singapore Judicial College) нь шүүхийн сургалтыг дараах үндсэн 3 чиглэлээр хөгжүүлж байна.</a:t>
            </a:r>
            <a:endParaRPr lang="en-US" sz="1600" dirty="0">
              <a:solidFill>
                <a:srgbClr val="002060"/>
              </a:solidFill>
            </a:endParaRPr>
          </a:p>
        </p:txBody>
      </p:sp>
      <p:sp>
        <p:nvSpPr>
          <p:cNvPr id="17" name="Oval 16">
            <a:extLst>
              <a:ext uri="{FF2B5EF4-FFF2-40B4-BE49-F238E27FC236}">
                <a16:creationId xmlns:a16="http://schemas.microsoft.com/office/drawing/2014/main" id="{EF22D9FA-DB07-4FB8-B1E7-463DF6F09ABF}"/>
              </a:ext>
            </a:extLst>
          </p:cNvPr>
          <p:cNvSpPr/>
          <p:nvPr/>
        </p:nvSpPr>
        <p:spPr>
          <a:xfrm>
            <a:off x="958833" y="3917568"/>
            <a:ext cx="720080" cy="720080"/>
          </a:xfrm>
          <a:prstGeom prst="ellipse">
            <a:avLst/>
          </a:prstGeom>
          <a:solidFill>
            <a:srgbClr val="FEF5E7"/>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mn-MN" sz="4000" b="1" dirty="0">
                <a:solidFill>
                  <a:srgbClr val="002060"/>
                </a:solidFill>
                <a:latin typeface="Arial" panose="020B0604020202020204" pitchFamily="34" charset="0"/>
                <a:cs typeface="Arial" panose="020B0604020202020204" pitchFamily="34" charset="0"/>
              </a:rPr>
              <a:t>1</a:t>
            </a:r>
            <a:endParaRPr lang="en-US" sz="4000" b="1" dirty="0">
              <a:solidFill>
                <a:srgbClr val="002060"/>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43D3AB74-FE35-4DD5-B65E-B747E195BE60}"/>
              </a:ext>
            </a:extLst>
          </p:cNvPr>
          <p:cNvSpPr/>
          <p:nvPr/>
        </p:nvSpPr>
        <p:spPr>
          <a:xfrm>
            <a:off x="958833" y="4865554"/>
            <a:ext cx="720080" cy="720080"/>
          </a:xfrm>
          <a:prstGeom prst="ellipse">
            <a:avLst/>
          </a:prstGeom>
          <a:solidFill>
            <a:srgbClr val="FEF5E7"/>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rgbClr val="002060"/>
                </a:solidFill>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140B5E2A-AF52-4E6C-8F67-16FA875BBDA2}"/>
              </a:ext>
            </a:extLst>
          </p:cNvPr>
          <p:cNvSpPr/>
          <p:nvPr/>
        </p:nvSpPr>
        <p:spPr>
          <a:xfrm>
            <a:off x="958833" y="5784062"/>
            <a:ext cx="720080" cy="720080"/>
          </a:xfrm>
          <a:prstGeom prst="ellipse">
            <a:avLst/>
          </a:prstGeom>
          <a:solidFill>
            <a:srgbClr val="FEF5E7"/>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rgbClr val="002060"/>
                </a:solidFill>
                <a:latin typeface="Arial" panose="020B0604020202020204" pitchFamily="34" charset="0"/>
                <a:cs typeface="Arial" panose="020B0604020202020204" pitchFamily="34" charset="0"/>
              </a:rPr>
              <a:t>3</a:t>
            </a:r>
          </a:p>
        </p:txBody>
      </p:sp>
      <p:sp>
        <p:nvSpPr>
          <p:cNvPr id="15" name="Rectangle: Rounded Corners 14">
            <a:extLst>
              <a:ext uri="{FF2B5EF4-FFF2-40B4-BE49-F238E27FC236}">
                <a16:creationId xmlns:a16="http://schemas.microsoft.com/office/drawing/2014/main" id="{500BAA2D-FD73-47D1-999F-B244AC7D94C0}"/>
              </a:ext>
            </a:extLst>
          </p:cNvPr>
          <p:cNvSpPr/>
          <p:nvPr/>
        </p:nvSpPr>
        <p:spPr>
          <a:xfrm>
            <a:off x="1785690" y="3846599"/>
            <a:ext cx="10072846" cy="862018"/>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600" b="1" dirty="0">
                <a:solidFill>
                  <a:srgbClr val="002060"/>
                </a:solidFill>
                <a:latin typeface="Arial" panose="020B0604020202020204" pitchFamily="34" charset="0"/>
                <a:cs typeface="Arial" panose="020B0604020202020204" pitchFamily="34" charset="0"/>
              </a:rPr>
              <a:t>Сургалтын агуулгын шинэчлэл: </a:t>
            </a:r>
            <a:r>
              <a:rPr lang="mn-MN" sz="1600" dirty="0">
                <a:solidFill>
                  <a:srgbClr val="002060"/>
                </a:solidFill>
                <a:latin typeface="Arial" panose="020B0604020202020204" pitchFamily="34" charset="0"/>
                <a:cs typeface="Arial" panose="020B0604020202020204" pitchFamily="34" charset="0"/>
              </a:rPr>
              <a:t>Шүүгчийн үндсэн ур чадварыг хөгжүүлэх сургалтаас гадна дижитал эрин үеийн шинэлэг асуудлууд болох криптовалют, дижитал криминалистик зэрэг сэдвийг хөтөлбөрт тусгаж, шүүхийн үйл ажиллагаанд орчин үеийн мэдлэг, аргачлалыг нэвтрүүлэхэд анхаарч байна.</a:t>
            </a:r>
            <a:endParaRPr lang="en-US" sz="1600" dirty="0">
              <a:solidFill>
                <a:srgbClr val="002060"/>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F581DD8B-53AA-4ED6-B367-C2EC29BDA833}"/>
              </a:ext>
            </a:extLst>
          </p:cNvPr>
          <p:cNvSpPr/>
          <p:nvPr/>
        </p:nvSpPr>
        <p:spPr>
          <a:xfrm>
            <a:off x="1785690" y="4830254"/>
            <a:ext cx="10072846" cy="788153"/>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600" b="1" dirty="0">
                <a:solidFill>
                  <a:srgbClr val="002060"/>
                </a:solidFill>
                <a:latin typeface="Arial" panose="020B0604020202020204" pitchFamily="34" charset="0"/>
                <a:cs typeface="Arial" panose="020B0604020202020204" pitchFamily="34" charset="0"/>
              </a:rPr>
              <a:t>Сургалтын арга зүйн шинэчлэл: </a:t>
            </a:r>
            <a:r>
              <a:rPr lang="mn-MN" sz="1600" dirty="0">
                <a:solidFill>
                  <a:srgbClr val="002060"/>
                </a:solidFill>
                <a:latin typeface="Arial" panose="020B0604020202020204" pitchFamily="34" charset="0"/>
                <a:cs typeface="Arial" panose="020B0604020202020204" pitchFamily="34" charset="0"/>
              </a:rPr>
              <a:t>Сургалтад дүрд тоглох (role-play), хиймэл оюуны хэрэгсэл ашиглах зэрэг идэвхтэй, оролцоонд суурилсан арга барилыг нэвтрүүлэхээр судалгаа, туршилт хийж, сургалтын үр нөлөөг нэмэгдүүлэхэд чиглэж байна.</a:t>
            </a:r>
            <a:endParaRPr lang="en-US" sz="1600" dirty="0">
              <a:solidFill>
                <a:srgbClr val="002060"/>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30DB51C1-0CB2-4011-AC58-A1D5584C3960}"/>
              </a:ext>
            </a:extLst>
          </p:cNvPr>
          <p:cNvSpPr/>
          <p:nvPr/>
        </p:nvSpPr>
        <p:spPr>
          <a:xfrm>
            <a:off x="1785690" y="5784062"/>
            <a:ext cx="10072846" cy="72008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600" b="1" dirty="0">
                <a:solidFill>
                  <a:srgbClr val="002060"/>
                </a:solidFill>
                <a:latin typeface="Arial" panose="020B0604020202020204" pitchFamily="34" charset="0"/>
                <a:cs typeface="Arial" panose="020B0604020202020204" pitchFamily="34" charset="0"/>
              </a:rPr>
              <a:t>Олон улсын хамтын ажиллагаа</a:t>
            </a:r>
            <a:r>
              <a:rPr lang="en-US" sz="1600" b="1" dirty="0">
                <a:solidFill>
                  <a:srgbClr val="002060"/>
                </a:solidFill>
                <a:latin typeface="Arial" panose="020B0604020202020204" pitchFamily="34" charset="0"/>
                <a:cs typeface="Arial" panose="020B0604020202020204" pitchFamily="34" charset="0"/>
              </a:rPr>
              <a:t>: </a:t>
            </a:r>
            <a:r>
              <a:rPr lang="mn-MN" sz="1600" dirty="0">
                <a:solidFill>
                  <a:srgbClr val="002060"/>
                </a:solidFill>
                <a:latin typeface="Arial" panose="020B0604020202020204" pitchFamily="34" charset="0"/>
                <a:cs typeface="Arial" panose="020B0604020202020204" pitchFamily="34" charset="0"/>
              </a:rPr>
              <a:t>Бусад улс орнуудын шүүхийн сургалтын байгууллагуудтай хамтран сургалт, судалгаа зохион байгуулах, мэдлэг солилцох үйл ажиллагааг тогтмол хэрэгжүүлж байна.</a:t>
            </a:r>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813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9752"/>
          </a:xfrm>
          <a:prstGeom prst="rect">
            <a:avLst/>
          </a:prstGeom>
          <a:solidFill>
            <a:srgbClr val="FEF5E7"/>
          </a:solidFill>
          <a:ln/>
        </p:spPr>
        <p:txBody>
          <a:bodyPr/>
          <a:lstStyle/>
          <a:p>
            <a:endParaRPr lang="en-US" sz="3200" dirty="0">
              <a:solidFill>
                <a:srgbClr val="00206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pic>
        <p:nvPicPr>
          <p:cNvPr id="10" name="Picture 9">
            <a:extLst>
              <a:ext uri="{FF2B5EF4-FFF2-40B4-BE49-F238E27FC236}">
                <a16:creationId xmlns:a16="http://schemas.microsoft.com/office/drawing/2014/main" id="{8ACC25AD-8F71-4D90-B827-2E7A7A06639A}"/>
              </a:ext>
            </a:extLst>
          </p:cNvPr>
          <p:cNvPicPr>
            <a:picLocks noChangeAspect="1"/>
          </p:cNvPicPr>
          <p:nvPr/>
        </p:nvPicPr>
        <p:blipFill>
          <a:blip r:embed="rId4"/>
          <a:stretch>
            <a:fillRect/>
          </a:stretch>
        </p:blipFill>
        <p:spPr>
          <a:xfrm>
            <a:off x="842385" y="3158683"/>
            <a:ext cx="2143125" cy="2143125"/>
          </a:xfrm>
          <a:prstGeom prst="rect">
            <a:avLst/>
          </a:prstGeom>
        </p:spPr>
      </p:pic>
      <p:sp>
        <p:nvSpPr>
          <p:cNvPr id="11" name="Rectangle 10">
            <a:extLst>
              <a:ext uri="{FF2B5EF4-FFF2-40B4-BE49-F238E27FC236}">
                <a16:creationId xmlns:a16="http://schemas.microsoft.com/office/drawing/2014/main" id="{F3EDA7B7-A320-427F-BB51-7B7949F8DF6D}"/>
              </a:ext>
            </a:extLst>
          </p:cNvPr>
          <p:cNvSpPr/>
          <p:nvPr/>
        </p:nvSpPr>
        <p:spPr>
          <a:xfrm>
            <a:off x="725844" y="1586545"/>
            <a:ext cx="5467972" cy="369332"/>
          </a:xfrm>
          <a:prstGeom prst="rect">
            <a:avLst/>
          </a:prstGeom>
        </p:spPr>
        <p:txBody>
          <a:bodyPr wrap="square">
            <a:spAutoFit/>
          </a:bodyPr>
          <a:lstStyle/>
          <a:p>
            <a:r>
              <a:rPr lang="mn-MN" b="1" i="1" kern="100" dirty="0">
                <a:solidFill>
                  <a:srgbClr val="002060"/>
                </a:solidFill>
                <a:latin typeface="Arial" panose="020B0604020202020204" pitchFamily="34" charset="0"/>
                <a:ea typeface="Malgun Gothic" panose="020B0503020000020004" pitchFamily="34" charset="-127"/>
              </a:rPr>
              <a:t>Бүгд Найрамдах Сингапур Улсын туршлага</a:t>
            </a:r>
            <a:endParaRPr lang="en-US" b="1" i="1" dirty="0">
              <a:solidFill>
                <a:srgbClr val="002060"/>
              </a:solidFill>
            </a:endParaRPr>
          </a:p>
        </p:txBody>
      </p:sp>
      <p:sp>
        <p:nvSpPr>
          <p:cNvPr id="9" name="Rectangle: Rounded Corners 8">
            <a:extLst>
              <a:ext uri="{FF2B5EF4-FFF2-40B4-BE49-F238E27FC236}">
                <a16:creationId xmlns:a16="http://schemas.microsoft.com/office/drawing/2014/main" id="{78C141AA-D6C7-4DC7-82FB-DF4305FAA663}"/>
              </a:ext>
            </a:extLst>
          </p:cNvPr>
          <p:cNvSpPr/>
          <p:nvPr/>
        </p:nvSpPr>
        <p:spPr>
          <a:xfrm>
            <a:off x="3363044" y="2571427"/>
            <a:ext cx="8108926" cy="343565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dirty="0">
                <a:solidFill>
                  <a:srgbClr val="002060"/>
                </a:solidFill>
                <a:latin typeface="Arial" panose="020B0604020202020204" pitchFamily="34" charset="0"/>
                <a:cs typeface="Arial" panose="020B0604020202020204" pitchFamily="34" charset="0"/>
              </a:rPr>
              <a:t>Сингапурын менежментийн их сургууль болон Шүүхийн коллеж хамтран  шүүгч болон шүүгчээр ажиллах хүсэлтэй хуульчдад зориулсан сургалтын хөтөлбөрийг зохион байгуулдаг. Энэхүү сургалтын сургагч багшаар тус сургуулийн багш нар болон туршлагатай шүүгч нар ажилладаг. Нийт 6 үндсэн хичээлийн хөтөлбөр байдаг бөгөөд үүнээс </a:t>
            </a:r>
            <a:r>
              <a:rPr lang="mn-MN" b="1" dirty="0">
                <a:solidFill>
                  <a:srgbClr val="002060"/>
                </a:solidFill>
                <a:latin typeface="Arial" panose="020B0604020202020204" pitchFamily="34" charset="0"/>
                <a:cs typeface="Arial" panose="020B0604020202020204" pitchFamily="34" charset="0"/>
              </a:rPr>
              <a:t>Ази болон мэдээллийн технологийн олон улсын чиг хандлага (Asian and Global Trends in IT Law), Хиймэл оюун, эрх зүй болон ёс зүй (AI, Law and Ethics)</a:t>
            </a:r>
            <a:r>
              <a:rPr lang="mn-MN" dirty="0">
                <a:solidFill>
                  <a:srgbClr val="002060"/>
                </a:solidFill>
                <a:latin typeface="Arial" panose="020B0604020202020204" pitchFamily="34" charset="0"/>
                <a:cs typeface="Arial" panose="020B0604020202020204" pitchFamily="34" charset="0"/>
              </a:rPr>
              <a:t> гэсэн 2 хичээл нь мэдээллийн технологи болон хиймэл оюунтай холбоотой байна.</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929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9752"/>
          </a:xfrm>
          <a:prstGeom prst="rect">
            <a:avLst/>
          </a:prstGeom>
          <a:solidFill>
            <a:srgbClr val="FEF5E7"/>
          </a:solidFill>
          <a:ln/>
        </p:spPr>
        <p:txBody>
          <a:bodyPr/>
          <a:lstStyle/>
          <a:p>
            <a:endParaRPr lang="en-US" sz="3200" dirty="0">
              <a:solidFill>
                <a:srgbClr val="00206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11" name="Rectangle 10">
            <a:extLst>
              <a:ext uri="{FF2B5EF4-FFF2-40B4-BE49-F238E27FC236}">
                <a16:creationId xmlns:a16="http://schemas.microsoft.com/office/drawing/2014/main" id="{F3EDA7B7-A320-427F-BB51-7B7949F8DF6D}"/>
              </a:ext>
            </a:extLst>
          </p:cNvPr>
          <p:cNvSpPr/>
          <p:nvPr/>
        </p:nvSpPr>
        <p:spPr>
          <a:xfrm>
            <a:off x="788597" y="1716432"/>
            <a:ext cx="5467972" cy="369332"/>
          </a:xfrm>
          <a:prstGeom prst="rect">
            <a:avLst/>
          </a:prstGeom>
        </p:spPr>
        <p:txBody>
          <a:bodyPr wrap="square">
            <a:spAutoFit/>
          </a:bodyPr>
          <a:lstStyle/>
          <a:p>
            <a:r>
              <a:rPr lang="mn-MN" b="1" i="1" u="sng" kern="100" dirty="0">
                <a:solidFill>
                  <a:srgbClr val="002060"/>
                </a:solidFill>
                <a:latin typeface="Arial" panose="020B0604020202020204" pitchFamily="34" charset="0"/>
                <a:ea typeface="Malgun Gothic" panose="020B0503020000020004" pitchFamily="34" charset="-127"/>
              </a:rPr>
              <a:t>Бүгд Найрамдах Солонгос Улсын туршлага</a:t>
            </a:r>
            <a:endParaRPr lang="en-US" b="1" i="1" u="sng" dirty="0">
              <a:solidFill>
                <a:srgbClr val="002060"/>
              </a:solidFill>
            </a:endParaRPr>
          </a:p>
        </p:txBody>
      </p:sp>
      <p:pic>
        <p:nvPicPr>
          <p:cNvPr id="6" name="Picture 5">
            <a:extLst>
              <a:ext uri="{FF2B5EF4-FFF2-40B4-BE49-F238E27FC236}">
                <a16:creationId xmlns:a16="http://schemas.microsoft.com/office/drawing/2014/main" id="{26EA233A-EB11-44EE-A044-7B1303FC718C}"/>
              </a:ext>
            </a:extLst>
          </p:cNvPr>
          <p:cNvPicPr>
            <a:picLocks noChangeAspect="1"/>
          </p:cNvPicPr>
          <p:nvPr/>
        </p:nvPicPr>
        <p:blipFill>
          <a:blip r:embed="rId4"/>
          <a:stretch>
            <a:fillRect/>
          </a:stretch>
        </p:blipFill>
        <p:spPr>
          <a:xfrm>
            <a:off x="764420" y="2191510"/>
            <a:ext cx="2423622" cy="1617010"/>
          </a:xfrm>
          <a:prstGeom prst="rect">
            <a:avLst/>
          </a:prstGeom>
        </p:spPr>
      </p:pic>
      <p:sp>
        <p:nvSpPr>
          <p:cNvPr id="7" name="Rectangle 6">
            <a:extLst>
              <a:ext uri="{FF2B5EF4-FFF2-40B4-BE49-F238E27FC236}">
                <a16:creationId xmlns:a16="http://schemas.microsoft.com/office/drawing/2014/main" id="{D38FD16C-22DD-47AF-AE08-30B10C3EAAA3}"/>
              </a:ext>
            </a:extLst>
          </p:cNvPr>
          <p:cNvSpPr/>
          <p:nvPr/>
        </p:nvSpPr>
        <p:spPr>
          <a:xfrm>
            <a:off x="3581458" y="2261351"/>
            <a:ext cx="7890511" cy="1200329"/>
          </a:xfrm>
          <a:prstGeom prst="rect">
            <a:avLst/>
          </a:prstGeom>
        </p:spPr>
        <p:txBody>
          <a:bodyPr wrap="square">
            <a:spAutoFit/>
          </a:bodyPr>
          <a:lstStyle/>
          <a:p>
            <a:pPr algn="just"/>
            <a:r>
              <a:rPr lang="mn-MN" dirty="0">
                <a:solidFill>
                  <a:srgbClr val="002060"/>
                </a:solidFill>
                <a:latin typeface="Arial" panose="020B0604020202020204" pitchFamily="34" charset="0"/>
                <a:ea typeface="Times New Roman" panose="02020603050405020304" pitchFamily="18" charset="0"/>
              </a:rPr>
              <a:t>Өмнөд Солонгосын Шүүхийн Сургалтын Институт (Judicial Research and Training Institute) нь шүүхийн тогтолцоонд AI болон LegalTech шийдлүүдийг үе шаттай нэвтрүүлж байгаа. Сургалтын хүрээнд дараах чиглэлээр шүүгчдийг бэлтгэж байна:</a:t>
            </a:r>
            <a:endParaRPr lang="en-US" dirty="0">
              <a:solidFill>
                <a:srgbClr val="002060"/>
              </a:solidFill>
            </a:endParaRPr>
          </a:p>
        </p:txBody>
      </p:sp>
      <p:sp>
        <p:nvSpPr>
          <p:cNvPr id="17" name="Rectangle: Diagonal Corners Rounded 16">
            <a:extLst>
              <a:ext uri="{FF2B5EF4-FFF2-40B4-BE49-F238E27FC236}">
                <a16:creationId xmlns:a16="http://schemas.microsoft.com/office/drawing/2014/main" id="{36BEE630-9BC0-4735-9D2F-87CB1FBFFA34}"/>
              </a:ext>
            </a:extLst>
          </p:cNvPr>
          <p:cNvSpPr/>
          <p:nvPr/>
        </p:nvSpPr>
        <p:spPr>
          <a:xfrm>
            <a:off x="3619608" y="3602934"/>
            <a:ext cx="7852361" cy="519805"/>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dirty="0">
                <a:latin typeface="Arial" panose="020B0604020202020204" pitchFamily="34" charset="0"/>
                <a:cs typeface="Arial" panose="020B0604020202020204" pitchFamily="34" charset="0"/>
              </a:rPr>
              <a:t>Цахим нотлох баримтын үнэлгээ, deepfake-тэй тэмцэх аргачлал</a:t>
            </a:r>
            <a:endParaRPr lang="en-US" sz="1600" dirty="0">
              <a:latin typeface="Arial" panose="020B0604020202020204" pitchFamily="34" charset="0"/>
              <a:cs typeface="Arial" panose="020B0604020202020204" pitchFamily="34" charset="0"/>
            </a:endParaRPr>
          </a:p>
        </p:txBody>
      </p:sp>
      <p:sp>
        <p:nvSpPr>
          <p:cNvPr id="18" name="Rectangle: Diagonal Corners Rounded 17">
            <a:extLst>
              <a:ext uri="{FF2B5EF4-FFF2-40B4-BE49-F238E27FC236}">
                <a16:creationId xmlns:a16="http://schemas.microsoft.com/office/drawing/2014/main" id="{473936DA-5892-4F9D-8892-92323AC28FEE}"/>
              </a:ext>
            </a:extLst>
          </p:cNvPr>
          <p:cNvSpPr/>
          <p:nvPr/>
        </p:nvSpPr>
        <p:spPr>
          <a:xfrm>
            <a:off x="3619608" y="4260404"/>
            <a:ext cx="7852361" cy="624261"/>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dirty="0">
                <a:latin typeface="Arial" panose="020B0604020202020204" pitchFamily="34" charset="0"/>
                <a:cs typeface="Arial" panose="020B0604020202020204" pitchFamily="34" charset="0"/>
              </a:rPr>
              <a:t>AI хэрэгслийг хэрэглэхэд үүсэх хууль зүйн болон ёс зүйн эрсдэлийг үнэлэх арга зүй</a:t>
            </a:r>
            <a:endParaRPr lang="en-US" sz="1600" dirty="0">
              <a:latin typeface="Arial" panose="020B0604020202020204" pitchFamily="34" charset="0"/>
              <a:cs typeface="Arial" panose="020B0604020202020204" pitchFamily="34" charset="0"/>
            </a:endParaRPr>
          </a:p>
        </p:txBody>
      </p:sp>
      <p:sp>
        <p:nvSpPr>
          <p:cNvPr id="19" name="Rectangle: Diagonal Corners Rounded 18">
            <a:extLst>
              <a:ext uri="{FF2B5EF4-FFF2-40B4-BE49-F238E27FC236}">
                <a16:creationId xmlns:a16="http://schemas.microsoft.com/office/drawing/2014/main" id="{EC39D37F-3DCB-47FC-9E12-30D42C85735A}"/>
              </a:ext>
            </a:extLst>
          </p:cNvPr>
          <p:cNvSpPr/>
          <p:nvPr/>
        </p:nvSpPr>
        <p:spPr>
          <a:xfrm>
            <a:off x="3619608" y="5019915"/>
            <a:ext cx="7852361" cy="588638"/>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dirty="0">
                <a:latin typeface="Arial" panose="020B0604020202020204" pitchFamily="34" charset="0"/>
                <a:cs typeface="Arial" panose="020B0604020202020204" pitchFamily="34" charset="0"/>
              </a:rPr>
              <a:t>Цахим шүүхийн үйл ажиллагаанд LLM, хэл боловсруулах системийг ашиглах дадлага</a:t>
            </a:r>
            <a:endParaRPr lang="en-US" sz="16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058D2A48-CAE3-4945-A4EB-0962FD1BABB3}"/>
              </a:ext>
            </a:extLst>
          </p:cNvPr>
          <p:cNvSpPr/>
          <p:nvPr/>
        </p:nvSpPr>
        <p:spPr>
          <a:xfrm>
            <a:off x="720030" y="5726328"/>
            <a:ext cx="10751939" cy="646331"/>
          </a:xfrm>
          <a:prstGeom prst="rect">
            <a:avLst/>
          </a:prstGeom>
        </p:spPr>
        <p:txBody>
          <a:bodyPr wrap="square">
            <a:spAutoFit/>
          </a:bodyPr>
          <a:lstStyle/>
          <a:p>
            <a:pPr algn="just"/>
            <a:r>
              <a:rPr lang="mn-MN" dirty="0">
                <a:solidFill>
                  <a:srgbClr val="002060"/>
                </a:solidFill>
                <a:latin typeface="Arial" panose="020B0604020202020204" pitchFamily="34" charset="0"/>
                <a:ea typeface="Times New Roman" panose="02020603050405020304" pitchFamily="18" charset="0"/>
              </a:rPr>
              <a:t>Тус институц нь сургалтдаа кибер аюулгүй байдал, мэдээллийн хамгаалалт зэрэг сэдвийг мөн онцолж, шүүгчдэд хосолсон мэдлэг олгож байна.</a:t>
            </a:r>
            <a:endParaRPr lang="en-US" dirty="0">
              <a:solidFill>
                <a:srgbClr val="002060"/>
              </a:solidFill>
            </a:endParaRPr>
          </a:p>
        </p:txBody>
      </p:sp>
    </p:spTree>
    <p:extLst>
      <p:ext uri="{BB962C8B-B14F-4D97-AF65-F5344CB8AC3E}">
        <p14:creationId xmlns:p14="http://schemas.microsoft.com/office/powerpoint/2010/main" val="3717661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9752"/>
          </a:xfrm>
          <a:prstGeom prst="rect">
            <a:avLst/>
          </a:prstGeom>
          <a:solidFill>
            <a:srgbClr val="FEF5E7"/>
          </a:solidFill>
          <a:ln/>
        </p:spPr>
        <p:txBody>
          <a:bodyPr/>
          <a:lstStyle/>
          <a:p>
            <a:endParaRPr lang="en-US" sz="3200" dirty="0">
              <a:solidFill>
                <a:srgbClr val="002060"/>
              </a:solidFill>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11" name="Rectangle 10">
            <a:extLst>
              <a:ext uri="{FF2B5EF4-FFF2-40B4-BE49-F238E27FC236}">
                <a16:creationId xmlns:a16="http://schemas.microsoft.com/office/drawing/2014/main" id="{F3EDA7B7-A320-427F-BB51-7B7949F8DF6D}"/>
              </a:ext>
            </a:extLst>
          </p:cNvPr>
          <p:cNvSpPr/>
          <p:nvPr/>
        </p:nvSpPr>
        <p:spPr>
          <a:xfrm>
            <a:off x="788597" y="1716432"/>
            <a:ext cx="5467972" cy="369332"/>
          </a:xfrm>
          <a:prstGeom prst="rect">
            <a:avLst/>
          </a:prstGeom>
        </p:spPr>
        <p:txBody>
          <a:bodyPr wrap="square">
            <a:spAutoFit/>
          </a:bodyPr>
          <a:lstStyle/>
          <a:p>
            <a:r>
              <a:rPr lang="mn-MN" b="1" i="1" u="sng" kern="100" dirty="0">
                <a:solidFill>
                  <a:srgbClr val="002060"/>
                </a:solidFill>
                <a:latin typeface="Arial" panose="020B0604020202020204" pitchFamily="34" charset="0"/>
                <a:ea typeface="Malgun Gothic" panose="020B0503020000020004" pitchFamily="34" charset="-127"/>
              </a:rPr>
              <a:t>Канад улсын туршлага</a:t>
            </a:r>
            <a:endParaRPr lang="en-US" b="1" i="1" u="sng" dirty="0">
              <a:solidFill>
                <a:srgbClr val="002060"/>
              </a:solidFill>
            </a:endParaRPr>
          </a:p>
        </p:txBody>
      </p:sp>
      <p:sp>
        <p:nvSpPr>
          <p:cNvPr id="17" name="Rectangle: Diagonal Corners Rounded 16">
            <a:extLst>
              <a:ext uri="{FF2B5EF4-FFF2-40B4-BE49-F238E27FC236}">
                <a16:creationId xmlns:a16="http://schemas.microsoft.com/office/drawing/2014/main" id="{36BEE630-9BC0-4735-9D2F-87CB1FBFFA34}"/>
              </a:ext>
            </a:extLst>
          </p:cNvPr>
          <p:cNvSpPr/>
          <p:nvPr/>
        </p:nvSpPr>
        <p:spPr>
          <a:xfrm>
            <a:off x="788596" y="3711438"/>
            <a:ext cx="10512679" cy="644059"/>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mn-MN" dirty="0">
                <a:latin typeface="Arial" panose="020B0604020202020204" pitchFamily="34" charset="0"/>
                <a:cs typeface="Arial" panose="020B0604020202020204" pitchFamily="34" charset="0"/>
              </a:rPr>
              <a:t>Хиймэл оюуны шийдвэрийг хууль зүйн процесст хэрхэн ашиглаж болох, юунаас зайлсхийх ёстой талаар судалгаа, кейс анализ хийх</a:t>
            </a:r>
            <a:endParaRPr lang="en-US" dirty="0">
              <a:latin typeface="Arial" panose="020B0604020202020204" pitchFamily="34" charset="0"/>
              <a:cs typeface="Arial" panose="020B0604020202020204" pitchFamily="34" charset="0"/>
            </a:endParaRPr>
          </a:p>
        </p:txBody>
      </p:sp>
      <p:sp>
        <p:nvSpPr>
          <p:cNvPr id="18" name="Rectangle: Diagonal Corners Rounded 17">
            <a:extLst>
              <a:ext uri="{FF2B5EF4-FFF2-40B4-BE49-F238E27FC236}">
                <a16:creationId xmlns:a16="http://schemas.microsoft.com/office/drawing/2014/main" id="{473936DA-5892-4F9D-8892-92323AC28FEE}"/>
              </a:ext>
            </a:extLst>
          </p:cNvPr>
          <p:cNvSpPr/>
          <p:nvPr/>
        </p:nvSpPr>
        <p:spPr>
          <a:xfrm>
            <a:off x="788595" y="4511628"/>
            <a:ext cx="10512679" cy="644059"/>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mn-MN" dirty="0">
                <a:latin typeface="Arial" panose="020B0604020202020204" pitchFamily="34" charset="0"/>
                <a:cs typeface="Arial" panose="020B0604020202020204" pitchFamily="34" charset="0"/>
              </a:rPr>
              <a:t>ChatGPT, LLM зэрэг том хэлний загваруудын сул тал, баримтад тулгуурлахгүй шийдвэрт хэрхэн сөргөөр нөлөөлж болохыг жишээгээр тайлбарлах</a:t>
            </a:r>
            <a:endParaRPr lang="en-US" dirty="0">
              <a:latin typeface="Arial" panose="020B0604020202020204" pitchFamily="34" charset="0"/>
              <a:cs typeface="Arial" panose="020B0604020202020204" pitchFamily="34" charset="0"/>
            </a:endParaRPr>
          </a:p>
        </p:txBody>
      </p:sp>
      <p:sp>
        <p:nvSpPr>
          <p:cNvPr id="19" name="Rectangle: Diagonal Corners Rounded 18">
            <a:extLst>
              <a:ext uri="{FF2B5EF4-FFF2-40B4-BE49-F238E27FC236}">
                <a16:creationId xmlns:a16="http://schemas.microsoft.com/office/drawing/2014/main" id="{EC39D37F-3DCB-47FC-9E12-30D42C85735A}"/>
              </a:ext>
            </a:extLst>
          </p:cNvPr>
          <p:cNvSpPr/>
          <p:nvPr/>
        </p:nvSpPr>
        <p:spPr>
          <a:xfrm>
            <a:off x="788594" y="5306324"/>
            <a:ext cx="10512679" cy="1224611"/>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dirty="0">
                <a:latin typeface="Arial" panose="020B0604020202020204" pitchFamily="34" charset="0"/>
                <a:cs typeface="Arial" panose="020B0604020202020204" pitchFamily="34" charset="0"/>
              </a:rPr>
              <a:t>Ил тод байдал, нээлттэй мэдээлэл, нууцлал, хүний эрхийн талаарх канадын стандартыг шүүхэд хиймэл оюуныг хэрэглэхэд хэрхэн баримтлах тухай гүнзгийрүүлсэн хэлэлцүүлэг явуулдаг</a:t>
            </a:r>
            <a:r>
              <a:rPr lang="en-US" dirty="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Канадын хандлага нь технологи нэвтрүүлэлтээс өмнө ёс зүйн удирдамж, хууль зүйн зарчим, хүний эрхийн баталгаа зэргийг суурь болгож байгаа нь онцлог юм.</a:t>
            </a:r>
            <a:endParaRPr lang="en-US" sz="1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87774B-95EF-4497-A2B5-C60DE6DA5A15}"/>
              </a:ext>
            </a:extLst>
          </p:cNvPr>
          <p:cNvPicPr>
            <a:picLocks noChangeAspect="1"/>
          </p:cNvPicPr>
          <p:nvPr/>
        </p:nvPicPr>
        <p:blipFill>
          <a:blip r:embed="rId4"/>
          <a:stretch>
            <a:fillRect/>
          </a:stretch>
        </p:blipFill>
        <p:spPr>
          <a:xfrm>
            <a:off x="788596" y="2170984"/>
            <a:ext cx="2792861" cy="1376947"/>
          </a:xfrm>
          <a:prstGeom prst="rect">
            <a:avLst/>
          </a:prstGeom>
        </p:spPr>
      </p:pic>
      <p:sp>
        <p:nvSpPr>
          <p:cNvPr id="10" name="Rectangle 9">
            <a:extLst>
              <a:ext uri="{FF2B5EF4-FFF2-40B4-BE49-F238E27FC236}">
                <a16:creationId xmlns:a16="http://schemas.microsoft.com/office/drawing/2014/main" id="{91C10891-6383-4BD4-8028-2A7B9C2CEE1D}"/>
              </a:ext>
            </a:extLst>
          </p:cNvPr>
          <p:cNvSpPr/>
          <p:nvPr/>
        </p:nvSpPr>
        <p:spPr>
          <a:xfrm>
            <a:off x="3888161" y="2122033"/>
            <a:ext cx="7413114" cy="1477328"/>
          </a:xfrm>
          <a:prstGeom prst="rect">
            <a:avLst/>
          </a:prstGeom>
        </p:spPr>
        <p:txBody>
          <a:bodyPr wrap="square">
            <a:spAutoFit/>
          </a:bodyPr>
          <a:lstStyle/>
          <a:p>
            <a:pPr algn="just"/>
            <a:r>
              <a:rPr lang="mn-MN" dirty="0">
                <a:solidFill>
                  <a:srgbClr val="002060"/>
                </a:solidFill>
                <a:latin typeface="Arial" panose="020B0604020202020204" pitchFamily="34" charset="0"/>
                <a:ea typeface="Times New Roman" panose="02020603050405020304" pitchFamily="18" charset="0"/>
              </a:rPr>
              <a:t>Канадын Шүүгчдийн Холбоо (Canadian Judicial Council) болон Канадын Шүүхийн Сургалтын Хүрээлэн (National Judicial Institute) нь шүүгчдэд зориулсан AI + Law цуврал сургалтыг 2023 оноос эхлэн явуулж байна. Сургалтаар дараах асуудлуудыг онцолж байна:</a:t>
            </a:r>
            <a:endParaRPr lang="en-US" dirty="0">
              <a:solidFill>
                <a:srgbClr val="002060"/>
              </a:solidFill>
            </a:endParaRPr>
          </a:p>
        </p:txBody>
      </p:sp>
    </p:spTree>
    <p:extLst>
      <p:ext uri="{BB962C8B-B14F-4D97-AF65-F5344CB8AC3E}">
        <p14:creationId xmlns:p14="http://schemas.microsoft.com/office/powerpoint/2010/main" val="1946815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6405" y="974196"/>
            <a:ext cx="12192000" cy="5883804"/>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1" name="Google Shape;251;p11">
            <a:extLst>
              <a:ext uri="{FF2B5EF4-FFF2-40B4-BE49-F238E27FC236}">
                <a16:creationId xmlns:a16="http://schemas.microsoft.com/office/drawing/2014/main" id="{2367E08A-0F63-41E0-9BD9-C978796E1548}"/>
              </a:ext>
            </a:extLst>
          </p:cNvPr>
          <p:cNvSpPr txBox="1"/>
          <p:nvPr/>
        </p:nvSpPr>
        <p:spPr>
          <a:xfrm>
            <a:off x="2494231" y="2819733"/>
            <a:ext cx="669940" cy="52322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endParaRPr sz="2800" b="1" dirty="0">
              <a:solidFill>
                <a:schemeClr val="accent4"/>
              </a:solidFill>
              <a:latin typeface="Arial"/>
              <a:ea typeface="Arial"/>
              <a:cs typeface="Arial"/>
              <a:sym typeface="Arial"/>
            </a:endParaRPr>
          </a:p>
        </p:txBody>
      </p:sp>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830997"/>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a:p>
            <a:endParaRPr lang="en-US" sz="1600" b="1"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49C5D5F-7925-4F49-8560-CCFCD9924CDA}"/>
              </a:ext>
            </a:extLst>
          </p:cNvPr>
          <p:cNvSpPr txBox="1">
            <a:spLocks/>
          </p:cNvSpPr>
          <p:nvPr/>
        </p:nvSpPr>
        <p:spPr>
          <a:xfrm>
            <a:off x="3636784" y="1054478"/>
            <a:ext cx="2128444" cy="52322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3200" b="1" dirty="0">
                <a:solidFill>
                  <a:srgbClr val="002060"/>
                </a:solidFill>
                <a:latin typeface="Arial" panose="020B0604020202020204" pitchFamily="34" charset="0"/>
                <a:cs typeface="Arial" panose="020B0604020202020204" pitchFamily="34" charset="0"/>
              </a:rPr>
              <a:t>ДҮГНЭЛТ</a:t>
            </a:r>
            <a:endParaRPr lang="en-US" sz="3200" b="1" dirty="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A765D48-F440-4B58-AD07-6ECE98532FBB}"/>
              </a:ext>
            </a:extLst>
          </p:cNvPr>
          <p:cNvPicPr>
            <a:picLocks noChangeAspect="1"/>
          </p:cNvPicPr>
          <p:nvPr/>
        </p:nvPicPr>
        <p:blipFill rotWithShape="1">
          <a:blip r:embed="rId4"/>
          <a:srcRect r="60176"/>
          <a:stretch/>
        </p:blipFill>
        <p:spPr>
          <a:xfrm>
            <a:off x="8757737" y="974196"/>
            <a:ext cx="3427858" cy="5738335"/>
          </a:xfrm>
          <a:prstGeom prst="rect">
            <a:avLst/>
          </a:prstGeom>
        </p:spPr>
      </p:pic>
      <p:sp>
        <p:nvSpPr>
          <p:cNvPr id="7" name="Rectangle 6">
            <a:extLst>
              <a:ext uri="{FF2B5EF4-FFF2-40B4-BE49-F238E27FC236}">
                <a16:creationId xmlns:a16="http://schemas.microsoft.com/office/drawing/2014/main" id="{DEAAB5DA-D29C-481E-B396-105B1AEC1495}"/>
              </a:ext>
            </a:extLst>
          </p:cNvPr>
          <p:cNvSpPr/>
          <p:nvPr/>
        </p:nvSpPr>
        <p:spPr>
          <a:xfrm>
            <a:off x="386264" y="1501288"/>
            <a:ext cx="8171810" cy="1323439"/>
          </a:xfrm>
          <a:prstGeom prst="rect">
            <a:avLst/>
          </a:prstGeom>
        </p:spPr>
        <p:txBody>
          <a:bodyPr wrap="square">
            <a:spAutoFit/>
          </a:bodyPr>
          <a:lstStyle/>
          <a:p>
            <a:pPr algn="just"/>
            <a:r>
              <a:rPr lang="mn-MN" sz="1600" dirty="0">
                <a:solidFill>
                  <a:srgbClr val="002060"/>
                </a:solidFill>
                <a:latin typeface="Arial" panose="020B0604020202020204" pitchFamily="34" charset="0"/>
                <a:ea typeface="Times New Roman" panose="02020603050405020304" pitchFamily="18" charset="0"/>
              </a:rPr>
              <a:t>Олон улсын туршлагаас харахад шүүгчийн мэргэшүүлэх сургалт нь зөвхөн мэргэжлийн мэдлэгийг дээшлүүлэх хэрэгсэл төдийгүй шүүхийн хараат бус байдал, итгэлцэл, шударга байдлыг бэхжүүлэх чухал тулгуур болж байна. Монгол Улсын шүүхийн академи нь энэ чиг хандлагын дагуу шүүхийн сургалтыг шинэ чиглэлд гаргах дараах чиглүүлэлд онцгойлон анхаарч байна.</a:t>
            </a:r>
            <a:endParaRPr lang="en-US" sz="1600" dirty="0">
              <a:solidFill>
                <a:srgbClr val="002060"/>
              </a:solidFill>
            </a:endParaRPr>
          </a:p>
        </p:txBody>
      </p:sp>
      <p:sp>
        <p:nvSpPr>
          <p:cNvPr id="17" name="Arrow: Pentagon 16">
            <a:extLst>
              <a:ext uri="{FF2B5EF4-FFF2-40B4-BE49-F238E27FC236}">
                <a16:creationId xmlns:a16="http://schemas.microsoft.com/office/drawing/2014/main" id="{AEF62A5F-0D0C-46C9-9F20-40163D3BC970}"/>
              </a:ext>
            </a:extLst>
          </p:cNvPr>
          <p:cNvSpPr/>
          <p:nvPr/>
        </p:nvSpPr>
        <p:spPr>
          <a:xfrm>
            <a:off x="494835" y="2866120"/>
            <a:ext cx="533087" cy="953666"/>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Arrow: Pentagon 17">
            <a:extLst>
              <a:ext uri="{FF2B5EF4-FFF2-40B4-BE49-F238E27FC236}">
                <a16:creationId xmlns:a16="http://schemas.microsoft.com/office/drawing/2014/main" id="{3CE918DA-0C6B-4C31-8E2C-38022C06A61E}"/>
              </a:ext>
            </a:extLst>
          </p:cNvPr>
          <p:cNvSpPr/>
          <p:nvPr/>
        </p:nvSpPr>
        <p:spPr>
          <a:xfrm>
            <a:off x="494834" y="4136545"/>
            <a:ext cx="533087" cy="953666"/>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6231E7D-8F4B-4069-92B6-E100D403C2B0}"/>
              </a:ext>
            </a:extLst>
          </p:cNvPr>
          <p:cNvSpPr/>
          <p:nvPr/>
        </p:nvSpPr>
        <p:spPr>
          <a:xfrm>
            <a:off x="1202431" y="2922170"/>
            <a:ext cx="7179569" cy="830997"/>
          </a:xfrm>
          <a:prstGeom prst="rect">
            <a:avLst/>
          </a:prstGeom>
        </p:spPr>
        <p:txBody>
          <a:bodyPr wrap="square">
            <a:spAutoFit/>
          </a:bodyPr>
          <a:lstStyle/>
          <a:p>
            <a:pPr algn="just"/>
            <a:r>
              <a:rPr lang="mn-MN" sz="1600" dirty="0">
                <a:solidFill>
                  <a:srgbClr val="002060"/>
                </a:solidFill>
                <a:latin typeface="Arial" panose="020B0604020202020204" pitchFamily="34" charset="0"/>
                <a:ea typeface="Times New Roman" panose="02020603050405020304" pitchFamily="18" charset="0"/>
              </a:rPr>
              <a:t>Хүний эрхийн үндэсний болон олон улсын стандартыг гүнзгийрүүлэн судалсан сургалт, шүүгчийн ёс зүйн зөрчил, шийдвэр гаргалтын сорилтыг кейс төвтэй хэлбэрээр авч үзэх хөтөлбөрийг хэрэгжүүлэх</a:t>
            </a:r>
            <a:endParaRPr lang="en-US" sz="1600" dirty="0">
              <a:solidFill>
                <a:srgbClr val="002060"/>
              </a:solidFill>
            </a:endParaRPr>
          </a:p>
        </p:txBody>
      </p:sp>
      <p:sp>
        <p:nvSpPr>
          <p:cNvPr id="11" name="Rectangle 10">
            <a:extLst>
              <a:ext uri="{FF2B5EF4-FFF2-40B4-BE49-F238E27FC236}">
                <a16:creationId xmlns:a16="http://schemas.microsoft.com/office/drawing/2014/main" id="{3DD3F85E-CAAC-4BDD-B321-3587901F77B3}"/>
              </a:ext>
            </a:extLst>
          </p:cNvPr>
          <p:cNvSpPr/>
          <p:nvPr/>
        </p:nvSpPr>
        <p:spPr>
          <a:xfrm>
            <a:off x="1227584" y="4074769"/>
            <a:ext cx="7179569" cy="1077218"/>
          </a:xfrm>
          <a:prstGeom prst="rect">
            <a:avLst/>
          </a:prstGeom>
        </p:spPr>
        <p:txBody>
          <a:bodyPr wrap="square">
            <a:spAutoFit/>
          </a:bodyPr>
          <a:lstStyle/>
          <a:p>
            <a:pPr algn="just"/>
            <a:r>
              <a:rPr lang="mn-MN" sz="1600" dirty="0">
                <a:solidFill>
                  <a:srgbClr val="002060"/>
                </a:solidFill>
                <a:latin typeface="Arial" panose="020B0604020202020204" pitchFamily="34" charset="0"/>
                <a:ea typeface="Times New Roman" panose="02020603050405020304" pitchFamily="18" charset="0"/>
              </a:rPr>
              <a:t>Шүүгчийн ажлын онцлог, шийдвэр гаргалтаас үүдэлтэй стресс, дарамтыг бууруулах зорилгоор сэтгэл зүй, эрүүл мэнд, байгууллагын соёлын уялдааг хөндсөн Шүүгчийн сэтгэл зүйн сайн сайхан байдал (Judicial Wellbeing</a:t>
            </a:r>
            <a:r>
              <a:rPr lang="en-US" sz="1600" dirty="0">
                <a:solidFill>
                  <a:srgbClr val="002060"/>
                </a:solidFill>
                <a:latin typeface="Arial" panose="020B0604020202020204" pitchFamily="34" charset="0"/>
                <a:ea typeface="Times New Roman" panose="02020603050405020304" pitchFamily="18" charset="0"/>
              </a:rPr>
              <a:t>) </a:t>
            </a:r>
            <a:r>
              <a:rPr lang="mn-MN" sz="1600" dirty="0">
                <a:solidFill>
                  <a:srgbClr val="002060"/>
                </a:solidFill>
                <a:latin typeface="Arial" panose="020B0604020202020204" pitchFamily="34" charset="0"/>
                <a:ea typeface="Times New Roman" panose="02020603050405020304" pitchFamily="18" charset="0"/>
              </a:rPr>
              <a:t>цогц сургалтын хөтөлбөрийг шинээр нэвтрүүлэх</a:t>
            </a:r>
            <a:endParaRPr lang="en-US" sz="1600" dirty="0">
              <a:solidFill>
                <a:srgbClr val="002060"/>
              </a:solidFill>
            </a:endParaRPr>
          </a:p>
        </p:txBody>
      </p:sp>
      <p:sp>
        <p:nvSpPr>
          <p:cNvPr id="20" name="Arrow: Pentagon 19">
            <a:extLst>
              <a:ext uri="{FF2B5EF4-FFF2-40B4-BE49-F238E27FC236}">
                <a16:creationId xmlns:a16="http://schemas.microsoft.com/office/drawing/2014/main" id="{413FF9F8-4614-4C79-BBEA-A07628B82527}"/>
              </a:ext>
            </a:extLst>
          </p:cNvPr>
          <p:cNvSpPr/>
          <p:nvPr/>
        </p:nvSpPr>
        <p:spPr>
          <a:xfrm>
            <a:off x="499349" y="5406971"/>
            <a:ext cx="533087" cy="953666"/>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4B30E53D-61EE-4332-B101-9355EAA282DC}"/>
              </a:ext>
            </a:extLst>
          </p:cNvPr>
          <p:cNvSpPr/>
          <p:nvPr/>
        </p:nvSpPr>
        <p:spPr>
          <a:xfrm>
            <a:off x="1227584" y="5533123"/>
            <a:ext cx="7154416" cy="584775"/>
          </a:xfrm>
          <a:prstGeom prst="rect">
            <a:avLst/>
          </a:prstGeom>
        </p:spPr>
        <p:txBody>
          <a:bodyPr wrap="square">
            <a:spAutoFit/>
          </a:bodyPr>
          <a:lstStyle/>
          <a:p>
            <a:r>
              <a:rPr lang="mn-MN" sz="1600" dirty="0">
                <a:solidFill>
                  <a:srgbClr val="002060"/>
                </a:solidFill>
                <a:latin typeface="Arial" panose="020B0604020202020204" pitchFamily="34" charset="0"/>
                <a:ea typeface="Times New Roman" panose="02020603050405020304" pitchFamily="18" charset="0"/>
              </a:rPr>
              <a:t>Салбар дундын шинэ сэдвүүдийг судалж, дотоод сургалтын агуулгад үе шаттай тусган хэрэгжүүлэх</a:t>
            </a:r>
            <a:endParaRPr lang="en-US" sz="1600" dirty="0">
              <a:solidFill>
                <a:srgbClr val="002060"/>
              </a:solidFill>
            </a:endParaRPr>
          </a:p>
        </p:txBody>
      </p:sp>
    </p:spTree>
    <p:extLst>
      <p:ext uri="{BB962C8B-B14F-4D97-AF65-F5344CB8AC3E}">
        <p14:creationId xmlns:p14="http://schemas.microsoft.com/office/powerpoint/2010/main" val="3019654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6405" y="974196"/>
            <a:ext cx="12192000" cy="5883804"/>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1" name="Google Shape;251;p11">
            <a:extLst>
              <a:ext uri="{FF2B5EF4-FFF2-40B4-BE49-F238E27FC236}">
                <a16:creationId xmlns:a16="http://schemas.microsoft.com/office/drawing/2014/main" id="{2367E08A-0F63-41E0-9BD9-C978796E1548}"/>
              </a:ext>
            </a:extLst>
          </p:cNvPr>
          <p:cNvSpPr txBox="1"/>
          <p:nvPr/>
        </p:nvSpPr>
        <p:spPr>
          <a:xfrm>
            <a:off x="2494231" y="2819733"/>
            <a:ext cx="669940" cy="52322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endParaRPr sz="2800" b="1" dirty="0">
              <a:solidFill>
                <a:schemeClr val="accent4"/>
              </a:solidFill>
              <a:latin typeface="Arial"/>
              <a:ea typeface="Arial"/>
              <a:cs typeface="Arial"/>
              <a:sym typeface="Arial"/>
            </a:endParaRPr>
          </a:p>
        </p:txBody>
      </p:sp>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14" name="Title 1">
            <a:extLst>
              <a:ext uri="{FF2B5EF4-FFF2-40B4-BE49-F238E27FC236}">
                <a16:creationId xmlns:a16="http://schemas.microsoft.com/office/drawing/2014/main" id="{849C5D5F-7925-4F49-8560-CCFCD9924CDA}"/>
              </a:ext>
            </a:extLst>
          </p:cNvPr>
          <p:cNvSpPr txBox="1">
            <a:spLocks/>
          </p:cNvSpPr>
          <p:nvPr/>
        </p:nvSpPr>
        <p:spPr>
          <a:xfrm>
            <a:off x="3636784" y="1054478"/>
            <a:ext cx="2128444" cy="52322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3200" b="1" dirty="0">
                <a:solidFill>
                  <a:srgbClr val="002060"/>
                </a:solidFill>
                <a:latin typeface="Arial" panose="020B0604020202020204" pitchFamily="34" charset="0"/>
                <a:cs typeface="Arial" panose="020B0604020202020204" pitchFamily="34" charset="0"/>
              </a:rPr>
              <a:t>ДҮГНЭЛТ</a:t>
            </a:r>
            <a:endParaRPr lang="en-US" sz="3200" b="1" dirty="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A765D48-F440-4B58-AD07-6ECE98532FBB}"/>
              </a:ext>
            </a:extLst>
          </p:cNvPr>
          <p:cNvPicPr>
            <a:picLocks noChangeAspect="1"/>
          </p:cNvPicPr>
          <p:nvPr/>
        </p:nvPicPr>
        <p:blipFill rotWithShape="1">
          <a:blip r:embed="rId4"/>
          <a:srcRect r="60176"/>
          <a:stretch/>
        </p:blipFill>
        <p:spPr>
          <a:xfrm>
            <a:off x="8757737" y="974196"/>
            <a:ext cx="3427858" cy="5738335"/>
          </a:xfrm>
          <a:prstGeom prst="rect">
            <a:avLst/>
          </a:prstGeom>
        </p:spPr>
      </p:pic>
      <p:sp>
        <p:nvSpPr>
          <p:cNvPr id="17" name="Arrow: Pentagon 16">
            <a:extLst>
              <a:ext uri="{FF2B5EF4-FFF2-40B4-BE49-F238E27FC236}">
                <a16:creationId xmlns:a16="http://schemas.microsoft.com/office/drawing/2014/main" id="{AEF62A5F-0D0C-46C9-9F20-40163D3BC970}"/>
              </a:ext>
            </a:extLst>
          </p:cNvPr>
          <p:cNvSpPr/>
          <p:nvPr/>
        </p:nvSpPr>
        <p:spPr>
          <a:xfrm>
            <a:off x="494834" y="1609280"/>
            <a:ext cx="533087" cy="953666"/>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Arrow: Pentagon 17">
            <a:extLst>
              <a:ext uri="{FF2B5EF4-FFF2-40B4-BE49-F238E27FC236}">
                <a16:creationId xmlns:a16="http://schemas.microsoft.com/office/drawing/2014/main" id="{3CE918DA-0C6B-4C31-8E2C-38022C06A61E}"/>
              </a:ext>
            </a:extLst>
          </p:cNvPr>
          <p:cNvSpPr/>
          <p:nvPr/>
        </p:nvSpPr>
        <p:spPr>
          <a:xfrm>
            <a:off x="500590" y="2775224"/>
            <a:ext cx="533087" cy="953666"/>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7D3B742-A153-4FC9-99A0-AA11E0EB8940}"/>
              </a:ext>
            </a:extLst>
          </p:cNvPr>
          <p:cNvSpPr/>
          <p:nvPr/>
        </p:nvSpPr>
        <p:spPr>
          <a:xfrm>
            <a:off x="1165482" y="1628564"/>
            <a:ext cx="7064117" cy="830997"/>
          </a:xfrm>
          <a:prstGeom prst="rect">
            <a:avLst/>
          </a:prstGeom>
        </p:spPr>
        <p:txBody>
          <a:bodyPr wrap="square">
            <a:spAutoFit/>
          </a:bodyPr>
          <a:lstStyle/>
          <a:p>
            <a:pPr algn="just"/>
            <a:r>
              <a:rPr lang="mn-MN" sz="1600" dirty="0">
                <a:solidFill>
                  <a:srgbClr val="002060"/>
                </a:solidFill>
                <a:latin typeface="Arial" panose="020B0604020202020204" pitchFamily="34" charset="0"/>
                <a:ea typeface="Times New Roman" panose="02020603050405020304" pitchFamily="18" charset="0"/>
              </a:rPr>
              <a:t>Цахимжилтийг хэрэг хянан шийдвэрлэх ажиллагаанд хариуцлагатай, үр нөлөөтэй ашиглах талаар онол, практикийн сургалтын хөтөлбөрийг боловсруулах</a:t>
            </a:r>
            <a:endParaRPr lang="en-US" sz="1600" dirty="0">
              <a:solidFill>
                <a:srgbClr val="002060"/>
              </a:solidFill>
            </a:endParaRPr>
          </a:p>
        </p:txBody>
      </p:sp>
      <p:sp>
        <p:nvSpPr>
          <p:cNvPr id="9" name="Rectangle 8">
            <a:extLst>
              <a:ext uri="{FF2B5EF4-FFF2-40B4-BE49-F238E27FC236}">
                <a16:creationId xmlns:a16="http://schemas.microsoft.com/office/drawing/2014/main" id="{B4266AC0-C943-4E05-B586-3D4C2B4EE8F5}"/>
              </a:ext>
            </a:extLst>
          </p:cNvPr>
          <p:cNvSpPr/>
          <p:nvPr/>
        </p:nvSpPr>
        <p:spPr>
          <a:xfrm>
            <a:off x="1165483" y="2713448"/>
            <a:ext cx="7064116" cy="1077218"/>
          </a:xfrm>
          <a:prstGeom prst="rect">
            <a:avLst/>
          </a:prstGeom>
        </p:spPr>
        <p:txBody>
          <a:bodyPr wrap="square">
            <a:spAutoFit/>
          </a:bodyPr>
          <a:lstStyle/>
          <a:p>
            <a:pPr algn="just"/>
            <a:r>
              <a:rPr lang="mn-MN" sz="1600" dirty="0">
                <a:solidFill>
                  <a:srgbClr val="002060"/>
                </a:solidFill>
                <a:latin typeface="Arial" panose="020B0604020202020204" pitchFamily="34" charset="0"/>
                <a:ea typeface="Times New Roman" panose="02020603050405020304" pitchFamily="18" charset="0"/>
              </a:rPr>
              <a:t>Шүүгчид нэр дэвшигчийн сургалтаас гадна хөдөө орон нутгийн шүүгч, хуульчдад зориулсан интерактив контент, онлайн сургалтын платформ хөгжүүлж, бүх нийтийн эрх зүйн боловсролыг дээшлүүлэх хөтөлбөр хэрэгжүүлэх зэрэг болно.</a:t>
            </a:r>
            <a:endParaRPr lang="en-US" sz="1600" dirty="0">
              <a:solidFill>
                <a:srgbClr val="002060"/>
              </a:solidFill>
            </a:endParaRPr>
          </a:p>
        </p:txBody>
      </p:sp>
      <p:sp>
        <p:nvSpPr>
          <p:cNvPr id="15" name="Rectangle 14">
            <a:extLst>
              <a:ext uri="{FF2B5EF4-FFF2-40B4-BE49-F238E27FC236}">
                <a16:creationId xmlns:a16="http://schemas.microsoft.com/office/drawing/2014/main" id="{2C38C731-B295-47AC-8D3C-27955FB04229}"/>
              </a:ext>
            </a:extLst>
          </p:cNvPr>
          <p:cNvSpPr/>
          <p:nvPr/>
        </p:nvSpPr>
        <p:spPr>
          <a:xfrm>
            <a:off x="386264" y="4294912"/>
            <a:ext cx="7843335" cy="1754326"/>
          </a:xfrm>
          <a:prstGeom prst="rect">
            <a:avLst/>
          </a:prstGeom>
        </p:spPr>
        <p:txBody>
          <a:bodyPr wrap="square">
            <a:spAutoFit/>
          </a:bodyPr>
          <a:lstStyle/>
          <a:p>
            <a:pPr algn="just"/>
            <a:r>
              <a:rPr lang="mn-MN" dirty="0">
                <a:solidFill>
                  <a:srgbClr val="002060"/>
                </a:solidFill>
                <a:latin typeface="Arial" panose="020B0604020202020204" pitchFamily="34" charset="0"/>
                <a:ea typeface="Times New Roman" panose="02020603050405020304" pitchFamily="18" charset="0"/>
              </a:rPr>
              <a:t>Шүүхийн сургалтын шинэчлэлийг амжилттай хэрэгжүүлэхэд судалгаа, олон улсын түншлэл, практикт суурилсан сургалт зайлшгүй шаардлагатай. Шүүхийн академи нь хэт хурдан, зохицолгүй шинэчлэл хийхээс зайлсхийж, Монголын шүүхийн онцлог, шүүгчдийн бодит хэрэгцээнд нийцсэн, хариуцлагатай, тогтвортой, урт хугацааны сургалтын үндэсний загварыг бүрдүүлэх зорилтыг баримталж байна.</a:t>
            </a:r>
            <a:endParaRPr lang="en-US" dirty="0">
              <a:solidFill>
                <a:srgbClr val="002060"/>
              </a:solidFill>
            </a:endParaRPr>
          </a:p>
        </p:txBody>
      </p:sp>
    </p:spTree>
    <p:extLst>
      <p:ext uri="{BB962C8B-B14F-4D97-AF65-F5344CB8AC3E}">
        <p14:creationId xmlns:p14="http://schemas.microsoft.com/office/powerpoint/2010/main" val="74450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6405" y="974196"/>
            <a:ext cx="12192000" cy="5883804"/>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1" name="Google Shape;251;p11">
            <a:extLst>
              <a:ext uri="{FF2B5EF4-FFF2-40B4-BE49-F238E27FC236}">
                <a16:creationId xmlns:a16="http://schemas.microsoft.com/office/drawing/2014/main" id="{2367E08A-0F63-41E0-9BD9-C978796E1548}"/>
              </a:ext>
            </a:extLst>
          </p:cNvPr>
          <p:cNvSpPr txBox="1"/>
          <p:nvPr/>
        </p:nvSpPr>
        <p:spPr>
          <a:xfrm>
            <a:off x="2494231" y="2819733"/>
            <a:ext cx="669940" cy="52322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endParaRPr sz="2800" b="1" dirty="0">
              <a:solidFill>
                <a:schemeClr val="accent4"/>
              </a:solidFill>
              <a:latin typeface="Arial"/>
              <a:ea typeface="Arial"/>
              <a:cs typeface="Arial"/>
              <a:sym typeface="Arial"/>
            </a:endParaRPr>
          </a:p>
        </p:txBody>
      </p:sp>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19" name="TextBox 18">
            <a:extLst>
              <a:ext uri="{FF2B5EF4-FFF2-40B4-BE49-F238E27FC236}">
                <a16:creationId xmlns:a16="http://schemas.microsoft.com/office/drawing/2014/main" id="{05B9701E-8E8B-443B-A82A-4E27C3CEDC3A}"/>
              </a:ext>
            </a:extLst>
          </p:cNvPr>
          <p:cNvSpPr txBox="1"/>
          <p:nvPr/>
        </p:nvSpPr>
        <p:spPr>
          <a:xfrm>
            <a:off x="1484074" y="2802174"/>
            <a:ext cx="6179939" cy="1200329"/>
          </a:xfrm>
          <a:prstGeom prst="rect">
            <a:avLst/>
          </a:prstGeom>
          <a:noFill/>
        </p:spPr>
        <p:txBody>
          <a:bodyPr wrap="square" rtlCol="0">
            <a:spAutoFit/>
          </a:bodyPr>
          <a:lstStyle/>
          <a:p>
            <a:pPr algn="ctr"/>
            <a:r>
              <a:rPr lang="en-US" sz="3600" b="1" kern="100" dirty="0">
                <a:solidFill>
                  <a:srgbClr val="002060"/>
                </a:solidFill>
                <a:latin typeface="Arial" panose="020B0604020202020204" pitchFamily="34" charset="0"/>
                <a:ea typeface="Calibri" panose="020F0502020204030204" pitchFamily="34" charset="0"/>
                <a:cs typeface="Arial" panose="020B0604020202020204" pitchFamily="34" charset="0"/>
              </a:rPr>
              <a:t>THANK YOU FOR YOUR ATTENTION</a:t>
            </a:r>
            <a:endParaRPr lang="mn-MN" sz="3600" dirty="0">
              <a:solidFill>
                <a:srgbClr val="002060"/>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B0FE71D9-3B89-4376-9726-44F2661D150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79470" y="548196"/>
            <a:ext cx="4309115" cy="6098030"/>
          </a:xfrm>
          <a:prstGeom prst="rect">
            <a:avLst/>
          </a:prstGeom>
        </p:spPr>
      </p:pic>
    </p:spTree>
    <p:extLst>
      <p:ext uri="{BB962C8B-B14F-4D97-AF65-F5344CB8AC3E}">
        <p14:creationId xmlns:p14="http://schemas.microsoft.com/office/powerpoint/2010/main" val="7525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1" name="Google Shape;251;p11">
            <a:extLst>
              <a:ext uri="{FF2B5EF4-FFF2-40B4-BE49-F238E27FC236}">
                <a16:creationId xmlns:a16="http://schemas.microsoft.com/office/drawing/2014/main" id="{2367E08A-0F63-41E0-9BD9-C978796E1548}"/>
              </a:ext>
            </a:extLst>
          </p:cNvPr>
          <p:cNvSpPr txBox="1"/>
          <p:nvPr/>
        </p:nvSpPr>
        <p:spPr>
          <a:xfrm>
            <a:off x="2494231" y="2819733"/>
            <a:ext cx="669940" cy="52322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endParaRPr sz="2800" b="1" dirty="0">
              <a:solidFill>
                <a:schemeClr val="accent4"/>
              </a:solidFill>
              <a:latin typeface="Arial"/>
              <a:ea typeface="Arial"/>
              <a:cs typeface="Arial"/>
              <a:sym typeface="Arial"/>
            </a:endParaRPr>
          </a:p>
        </p:txBody>
      </p:sp>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18" name="Content Placeholder 2">
            <a:extLst>
              <a:ext uri="{FF2B5EF4-FFF2-40B4-BE49-F238E27FC236}">
                <a16:creationId xmlns:a16="http://schemas.microsoft.com/office/drawing/2014/main" id="{D763DEC7-4AF6-4661-80A1-8A3A8A120388}"/>
              </a:ext>
            </a:extLst>
          </p:cNvPr>
          <p:cNvSpPr txBox="1">
            <a:spLocks/>
          </p:cNvSpPr>
          <p:nvPr/>
        </p:nvSpPr>
        <p:spPr>
          <a:xfrm>
            <a:off x="2587388" y="2099675"/>
            <a:ext cx="5169064" cy="657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mn-MN" sz="1800" b="1" dirty="0">
                <a:solidFill>
                  <a:srgbClr val="002060"/>
                </a:solidFill>
                <a:latin typeface="Arial" panose="020B0604020202020204" pitchFamily="34" charset="0"/>
                <a:cs typeface="Arial" panose="020B0604020202020204" pitchFamily="34" charset="0"/>
              </a:rPr>
              <a:t>МОНГОЛ УЛСЫН ШҮҮХИЙН </a:t>
            </a:r>
            <a:r>
              <a:rPr lang="mn-MN" sz="1800" b="1" dirty="0" err="1">
                <a:solidFill>
                  <a:srgbClr val="002060"/>
                </a:solidFill>
                <a:latin typeface="Arial" panose="020B0604020202020204" pitchFamily="34" charset="0"/>
                <a:cs typeface="Arial" panose="020B0604020202020204" pitchFamily="34" charset="0"/>
              </a:rPr>
              <a:t>ЦАХИМЖИЛТ</a:t>
            </a:r>
            <a:endParaRPr lang="mn-MN" sz="1800" b="1" dirty="0">
              <a:solidFill>
                <a:srgbClr val="002060"/>
              </a:solidFill>
              <a:latin typeface="Arial" panose="020B0604020202020204" pitchFamily="34" charset="0"/>
              <a:cs typeface="Arial" panose="020B0604020202020204" pitchFamily="34" charset="0"/>
            </a:endParaRPr>
          </a:p>
          <a:p>
            <a:pPr marL="0" indent="0" algn="just">
              <a:buNone/>
            </a:pPr>
            <a:endParaRPr lang="mn-MN" sz="1800" b="1" dirty="0">
              <a:solidFill>
                <a:srgbClr val="002060"/>
              </a:solidFill>
              <a:latin typeface="Arial" panose="020B0604020202020204" pitchFamily="34" charset="0"/>
              <a:cs typeface="Arial" panose="020B0604020202020204" pitchFamily="34" charset="0"/>
            </a:endParaRPr>
          </a:p>
          <a:p>
            <a:pPr marL="0" indent="0" algn="just">
              <a:buNone/>
            </a:pPr>
            <a:endParaRPr lang="mn-MN" sz="1800" b="1"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4504D2C-7CB1-4719-887A-632A1085A65D}"/>
              </a:ext>
            </a:extLst>
          </p:cNvPr>
          <p:cNvSpPr txBox="1"/>
          <p:nvPr/>
        </p:nvSpPr>
        <p:spPr>
          <a:xfrm>
            <a:off x="1615454" y="194710"/>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graphicFrame>
        <p:nvGraphicFramePr>
          <p:cNvPr id="5" name="Diagram 4">
            <a:extLst>
              <a:ext uri="{FF2B5EF4-FFF2-40B4-BE49-F238E27FC236}">
                <a16:creationId xmlns:a16="http://schemas.microsoft.com/office/drawing/2014/main" id="{CFF89BAB-9BE7-498E-8A7C-704831BF8B7F}"/>
              </a:ext>
            </a:extLst>
          </p:cNvPr>
          <p:cNvGraphicFramePr/>
          <p:nvPr>
            <p:extLst>
              <p:ext uri="{D42A27DB-BD31-4B8C-83A1-F6EECF244321}">
                <p14:modId xmlns:p14="http://schemas.microsoft.com/office/powerpoint/2010/main" val="123580732"/>
              </p:ext>
            </p:extLst>
          </p:nvPr>
        </p:nvGraphicFramePr>
        <p:xfrm>
          <a:off x="1330768" y="2849502"/>
          <a:ext cx="7922526" cy="1353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0CA8B983-A9A4-483F-8C9D-48E31DD3FD66}"/>
              </a:ext>
            </a:extLst>
          </p:cNvPr>
          <p:cNvSpPr/>
          <p:nvPr/>
        </p:nvSpPr>
        <p:spPr>
          <a:xfrm>
            <a:off x="5292031" y="5000191"/>
            <a:ext cx="6096000" cy="1477328"/>
          </a:xfrm>
          <a:prstGeom prst="rect">
            <a:avLst/>
          </a:prstGeom>
        </p:spPr>
        <p:txBody>
          <a:bodyPr>
            <a:spAutoFit/>
          </a:bodyPr>
          <a:lstStyle/>
          <a:p>
            <a:pPr algn="just">
              <a:buFont typeface="Wingdings" panose="05000000000000000000" pitchFamily="2" charset="2"/>
              <a:buChar char="ü"/>
            </a:pPr>
            <a:r>
              <a:rPr lang="en-US" dirty="0">
                <a:solidFill>
                  <a:srgbClr val="002060"/>
                </a:solidFill>
                <a:latin typeface="Arial" panose="020B0604020202020204" pitchFamily="34" charset="0"/>
                <a:cs typeface="Arial" panose="020B0604020202020204" pitchFamily="34" charset="0"/>
              </a:rPr>
              <a:t> </a:t>
            </a:r>
            <a:r>
              <a:rPr lang="mn-MN" dirty="0">
                <a:solidFill>
                  <a:srgbClr val="002060"/>
                </a:solidFill>
                <a:latin typeface="Arial" panose="020B0604020202020204" pitchFamily="34" charset="0"/>
                <a:cs typeface="Arial" panose="020B0604020202020204" pitchFamily="34" charset="0"/>
              </a:rPr>
              <a:t>E-case managment</a:t>
            </a:r>
            <a:r>
              <a:rPr lang="en-US" dirty="0">
                <a:solidFill>
                  <a:srgbClr val="002060"/>
                </a:solidFill>
                <a:latin typeface="Arial" panose="020B0604020202020204" pitchFamily="34" charset="0"/>
                <a:cs typeface="Arial" panose="020B0604020202020204" pitchFamily="34" charset="0"/>
              </a:rPr>
              <a:t>;</a:t>
            </a:r>
          </a:p>
          <a:p>
            <a:pPr algn="just">
              <a:buFont typeface="Wingdings" panose="05000000000000000000" pitchFamily="2" charset="2"/>
              <a:buChar char="ü"/>
            </a:pPr>
            <a:r>
              <a:rPr lang="en-US" dirty="0">
                <a:solidFill>
                  <a:srgbClr val="002060"/>
                </a:solidFill>
                <a:latin typeface="Arial" panose="020B0604020202020204" pitchFamily="34" charset="0"/>
                <a:cs typeface="Arial" panose="020B0604020202020204" pitchFamily="34" charset="0"/>
              </a:rPr>
              <a:t>  </a:t>
            </a:r>
            <a:r>
              <a:rPr lang="mn-MN" dirty="0">
                <a:solidFill>
                  <a:srgbClr val="002060"/>
                </a:solidFill>
                <a:latin typeface="Arial" panose="020B0604020202020204" pitchFamily="34" charset="0"/>
                <a:cs typeface="Arial" panose="020B0604020202020204" pitchFamily="34" charset="0"/>
              </a:rPr>
              <a:t>E-filing</a:t>
            </a:r>
            <a:r>
              <a:rPr lang="en-US" dirty="0">
                <a:solidFill>
                  <a:srgbClr val="002060"/>
                </a:solidFill>
                <a:latin typeface="Arial" panose="020B0604020202020204" pitchFamily="34" charset="0"/>
                <a:cs typeface="Arial" panose="020B0604020202020204" pitchFamily="34" charset="0"/>
              </a:rPr>
              <a:t>;</a:t>
            </a:r>
            <a:r>
              <a:rPr lang="mn-MN" dirty="0">
                <a:solidFill>
                  <a:srgbClr val="002060"/>
                </a:solidFill>
                <a:latin typeface="Arial" panose="020B0604020202020204" pitchFamily="34" charset="0"/>
                <a:cs typeface="Arial" panose="020B0604020202020204" pitchFamily="34" charset="0"/>
              </a:rPr>
              <a:t> </a:t>
            </a:r>
          </a:p>
          <a:p>
            <a:pPr algn="just">
              <a:buFont typeface="Wingdings" panose="05000000000000000000" pitchFamily="2" charset="2"/>
              <a:buChar char="ü"/>
            </a:pPr>
            <a:r>
              <a:rPr lang="en-US" dirty="0">
                <a:solidFill>
                  <a:srgbClr val="002060"/>
                </a:solidFill>
                <a:latin typeface="Arial" panose="020B0604020202020204" pitchFamily="34" charset="0"/>
                <a:cs typeface="Arial" panose="020B0604020202020204" pitchFamily="34" charset="0"/>
              </a:rPr>
              <a:t>  </a:t>
            </a:r>
            <a:r>
              <a:rPr lang="mn-MN" dirty="0">
                <a:solidFill>
                  <a:srgbClr val="002060"/>
                </a:solidFill>
                <a:latin typeface="Arial" panose="020B0604020202020204" pitchFamily="34" charset="0"/>
                <a:cs typeface="Arial" panose="020B0604020202020204" pitchFamily="34" charset="0"/>
              </a:rPr>
              <a:t>E-court зэргийг үе шаттайгаар нэвтрүүлэхээр ажиллаж</a:t>
            </a:r>
            <a:r>
              <a:rPr lang="en-US" dirty="0">
                <a:solidFill>
                  <a:srgbClr val="002060"/>
                </a:solidFill>
                <a:latin typeface="Arial" panose="020B0604020202020204" pitchFamily="34" charset="0"/>
                <a:cs typeface="Arial" panose="020B0604020202020204" pitchFamily="34" charset="0"/>
              </a:rPr>
              <a:t>;</a:t>
            </a:r>
          </a:p>
          <a:p>
            <a:pPr algn="just">
              <a:buFont typeface="Wingdings" panose="05000000000000000000" pitchFamily="2" charset="2"/>
              <a:buChar char="ü"/>
            </a:pPr>
            <a:r>
              <a:rPr lang="en-US" dirty="0">
                <a:solidFill>
                  <a:srgbClr val="002060"/>
                </a:solidFill>
                <a:latin typeface="Arial" panose="020B0604020202020204" pitchFamily="34" charset="0"/>
                <a:cs typeface="Arial" panose="020B0604020202020204" pitchFamily="34" charset="0"/>
              </a:rPr>
              <a:t>  </a:t>
            </a:r>
            <a:r>
              <a:rPr lang="mn-MN" dirty="0">
                <a:solidFill>
                  <a:srgbClr val="002060"/>
                </a:solidFill>
                <a:latin typeface="Arial" panose="020B0604020202020204" pitchFamily="34" charset="0"/>
                <a:cs typeface="Arial" panose="020B0604020202020204" pitchFamily="34" charset="0"/>
              </a:rPr>
              <a:t>“Цахим шүүх 2.0 систем”-ийг хөгжүүлж байна. </a:t>
            </a:r>
            <a:endParaRPr lang="en-US" dirty="0"/>
          </a:p>
        </p:txBody>
      </p:sp>
      <p:sp>
        <p:nvSpPr>
          <p:cNvPr id="7" name="Arrow: Down 6">
            <a:extLst>
              <a:ext uri="{FF2B5EF4-FFF2-40B4-BE49-F238E27FC236}">
                <a16:creationId xmlns:a16="http://schemas.microsoft.com/office/drawing/2014/main" id="{0114884A-4A4F-40FA-8B33-1755CE277F7A}"/>
              </a:ext>
            </a:extLst>
          </p:cNvPr>
          <p:cNvSpPr/>
          <p:nvPr/>
        </p:nvSpPr>
        <p:spPr>
          <a:xfrm>
            <a:off x="6885387" y="4189036"/>
            <a:ext cx="268941" cy="73050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845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0" name="Google Shape;244;p11">
            <a:extLst>
              <a:ext uri="{FF2B5EF4-FFF2-40B4-BE49-F238E27FC236}">
                <a16:creationId xmlns:a16="http://schemas.microsoft.com/office/drawing/2014/main" id="{FF974177-DF77-4478-B63B-668E34B74CAF}"/>
              </a:ext>
            </a:extLst>
          </p:cNvPr>
          <p:cNvSpPr/>
          <p:nvPr/>
        </p:nvSpPr>
        <p:spPr>
          <a:xfrm>
            <a:off x="1154174" y="1944647"/>
            <a:ext cx="9883652" cy="1484354"/>
          </a:xfrm>
          <a:prstGeom prst="rect">
            <a:avLst/>
          </a:prstGeom>
          <a:solidFill>
            <a:srgbClr val="FEF5E7"/>
          </a:solidFill>
          <a:ln w="38100">
            <a:solidFill>
              <a:srgbClr val="002060"/>
            </a:solidFill>
          </a:ln>
          <a:effectLst>
            <a:outerShdw blurRad="63500" sx="102000" sy="102000" algn="ctr" rotWithShape="0">
              <a:srgbClr val="000000">
                <a:alpha val="20000"/>
              </a:srgbClr>
            </a:outerShdw>
          </a:effectLst>
        </p:spPr>
        <p:style>
          <a:lnRef idx="0">
            <a:scrgbClr r="0" g="0" b="0"/>
          </a:lnRef>
          <a:fillRef idx="1003">
            <a:schemeClr val="lt1"/>
          </a:fillRef>
          <a:effectRef idx="0">
            <a:scrgbClr r="0" g="0" b="0"/>
          </a:effectRef>
          <a:fontRef idx="major"/>
        </p:style>
        <p:txBody>
          <a:bodyPr spcFirstLastPara="1" wrap="square" lIns="91425" tIns="45700" rIns="91425" bIns="45700" anchor="ctr" anchorCtr="0">
            <a:noAutofit/>
          </a:bodyPr>
          <a:lstStyle/>
          <a:p>
            <a:pPr marL="0" marR="0" lvl="0" indent="0" algn="ctr" rtl="0">
              <a:spcBef>
                <a:spcPts val="0"/>
              </a:spcBef>
              <a:spcAft>
                <a:spcPts val="0"/>
              </a:spcAft>
              <a:buNone/>
            </a:pPr>
            <a:endParaRPr sz="2700" dirty="0">
              <a:solidFill>
                <a:schemeClr val="lt1"/>
              </a:solidFill>
              <a:latin typeface="Arial"/>
              <a:ea typeface="Arial"/>
              <a:cs typeface="Arial"/>
              <a:sym typeface="Arial"/>
            </a:endParaRPr>
          </a:p>
        </p:txBody>
      </p:sp>
      <p:sp>
        <p:nvSpPr>
          <p:cNvPr id="21" name="Google Shape;251;p11">
            <a:extLst>
              <a:ext uri="{FF2B5EF4-FFF2-40B4-BE49-F238E27FC236}">
                <a16:creationId xmlns:a16="http://schemas.microsoft.com/office/drawing/2014/main" id="{2367E08A-0F63-41E0-9BD9-C978796E1548}"/>
              </a:ext>
            </a:extLst>
          </p:cNvPr>
          <p:cNvSpPr txBox="1"/>
          <p:nvPr/>
        </p:nvSpPr>
        <p:spPr>
          <a:xfrm>
            <a:off x="2494231" y="2819733"/>
            <a:ext cx="669940" cy="52322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endParaRPr sz="2800" b="1" dirty="0">
              <a:solidFill>
                <a:schemeClr val="accent4"/>
              </a:solidFill>
              <a:latin typeface="Arial"/>
              <a:ea typeface="Arial"/>
              <a:cs typeface="Arial"/>
              <a:sym typeface="Arial"/>
            </a:endParaRPr>
          </a:p>
        </p:txBody>
      </p:sp>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sp>
        <p:nvSpPr>
          <p:cNvPr id="23" name="Google Shape;277;p11">
            <a:extLst>
              <a:ext uri="{FF2B5EF4-FFF2-40B4-BE49-F238E27FC236}">
                <a16:creationId xmlns:a16="http://schemas.microsoft.com/office/drawing/2014/main" id="{E3286351-8883-431E-A294-7C8CD3F17A52}"/>
              </a:ext>
            </a:extLst>
          </p:cNvPr>
          <p:cNvSpPr txBox="1"/>
          <p:nvPr/>
        </p:nvSpPr>
        <p:spPr>
          <a:xfrm>
            <a:off x="1154174" y="2071402"/>
            <a:ext cx="9883652" cy="1200288"/>
          </a:xfrm>
          <a:prstGeom prst="rect">
            <a:avLst/>
          </a:prstGeom>
          <a:noFill/>
          <a:ln>
            <a:noFill/>
          </a:ln>
        </p:spPr>
        <p:txBody>
          <a:bodyPr spcFirstLastPara="1" wrap="square" lIns="91425" tIns="45700" rIns="91425" bIns="45700" anchor="t" anchorCtr="0">
            <a:spAutoFit/>
          </a:bodyPr>
          <a:lstStyle/>
          <a:p>
            <a:pPr lvl="0" algn="just"/>
            <a:r>
              <a:rPr lang="mn-MN" b="1" dirty="0">
                <a:solidFill>
                  <a:srgbClr val="002060"/>
                </a:solidFill>
                <a:latin typeface="Arial" panose="020B0604020202020204" pitchFamily="34" charset="0"/>
                <a:cs typeface="Arial" panose="020B0604020202020204" pitchFamily="34" charset="0"/>
              </a:rPr>
              <a:t>Нийслэлийн захиргааны хэргийн анхан шатны шүүхийн тусгай журмаар хянан шийдвэрлэгддэг хэрэгт туршилтын ажил энэ оноос хэрэгжиж эхэлсэн. Мөн энэ оноос эхлэн хяналтын шатны шүүхийн шүүх хуралдаан болон зарим төрлийн хэргийн шүүх хуралдааныг цахимаар шууд дамжуулж байна.</a:t>
            </a:r>
            <a:endParaRPr lang="mn-MN" b="1" i="1" dirty="0">
              <a:solidFill>
                <a:srgbClr val="002060"/>
              </a:solidFill>
              <a:latin typeface="Arial" panose="020B0604020202020204" pitchFamily="34" charset="0"/>
              <a:ea typeface="Arial"/>
              <a:cs typeface="Arial" panose="020B0604020202020204" pitchFamily="34" charset="0"/>
              <a:sym typeface="Arial"/>
            </a:endParaRPr>
          </a:p>
        </p:txBody>
      </p:sp>
      <p:sp>
        <p:nvSpPr>
          <p:cNvPr id="24" name="Google Shape;244;p11">
            <a:extLst>
              <a:ext uri="{FF2B5EF4-FFF2-40B4-BE49-F238E27FC236}">
                <a16:creationId xmlns:a16="http://schemas.microsoft.com/office/drawing/2014/main" id="{D5D61F50-0281-4B20-BFB6-21421BC3B6AE}"/>
              </a:ext>
            </a:extLst>
          </p:cNvPr>
          <p:cNvSpPr/>
          <p:nvPr/>
        </p:nvSpPr>
        <p:spPr>
          <a:xfrm>
            <a:off x="1154174" y="3872644"/>
            <a:ext cx="9883652" cy="2022167"/>
          </a:xfrm>
          <a:prstGeom prst="rect">
            <a:avLst/>
          </a:prstGeom>
          <a:solidFill>
            <a:srgbClr val="FEF5E7"/>
          </a:solidFill>
          <a:ln w="38100">
            <a:solidFill>
              <a:srgbClr val="002060"/>
            </a:solidFill>
          </a:ln>
          <a:effectLst>
            <a:outerShdw blurRad="63500" sx="102000" sy="102000" algn="ctr" rotWithShape="0">
              <a:srgbClr val="000000">
                <a:alpha val="20000"/>
              </a:srgbClr>
            </a:outerShdw>
          </a:effectLst>
        </p:spPr>
        <p:style>
          <a:lnRef idx="0">
            <a:scrgbClr r="0" g="0" b="0"/>
          </a:lnRef>
          <a:fillRef idx="1003">
            <a:schemeClr val="lt1"/>
          </a:fillRef>
          <a:effectRef idx="0">
            <a:scrgbClr r="0" g="0" b="0"/>
          </a:effectRef>
          <a:fontRef idx="major"/>
        </p:style>
        <p:txBody>
          <a:bodyPr spcFirstLastPara="1" wrap="square" lIns="91425" tIns="45700" rIns="91425" bIns="45700" anchor="ctr" anchorCtr="0">
            <a:noAutofit/>
          </a:bodyPr>
          <a:lstStyle/>
          <a:p>
            <a:pPr lvl="0" algn="just"/>
            <a:r>
              <a:rPr lang="mn-MN" b="1" dirty="0">
                <a:solidFill>
                  <a:srgbClr val="002060"/>
                </a:solidFill>
                <a:latin typeface="Arial" panose="020B0604020202020204" pitchFamily="34" charset="0"/>
                <a:cs typeface="Arial" panose="020B0604020202020204" pitchFamily="34" charset="0"/>
              </a:rPr>
              <a:t>Монгол Улсын шүүхийн тогтолцоо дижитал эринд нийцэн шинэчлэгдэж буй энэ цаг үед шүүгчийн цахим хэрэглээний ур чадвар, хиймэл оюуныг ойлгож хэрэглэх чадавхыг нэмэгдүүлэх шаардлага улам бүр нэмэгдэж байна. Энэ шаардлагад нийцүүлэн Шүүхийн академи нь манлайлан оролцох, дотоодын болон олон улсын сайн туршлагыг шүүн тунгааж, шүүхийн сургалтад нэвтрүүлэх зайлшгүй хэрэгцээ тулгарч байна.</a:t>
            </a:r>
            <a:endParaRPr lang="mn-MN" b="1" i="1" dirty="0">
              <a:solidFill>
                <a:srgbClr val="002060"/>
              </a:solidFill>
              <a:latin typeface="Arial" panose="020B0604020202020204" pitchFamily="34" charset="0"/>
              <a:ea typeface="Arial"/>
              <a:cs typeface="Arial" panose="020B0604020202020204" pitchFamily="34" charset="0"/>
              <a:sym typeface="Arial"/>
            </a:endParaRP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Tree>
    <p:extLst>
      <p:ext uri="{BB962C8B-B14F-4D97-AF65-F5344CB8AC3E}">
        <p14:creationId xmlns:p14="http://schemas.microsoft.com/office/powerpoint/2010/main" val="38302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6405" y="974196"/>
            <a:ext cx="12192000" cy="5883804"/>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1" name="Google Shape;251;p11">
            <a:extLst>
              <a:ext uri="{FF2B5EF4-FFF2-40B4-BE49-F238E27FC236}">
                <a16:creationId xmlns:a16="http://schemas.microsoft.com/office/drawing/2014/main" id="{2367E08A-0F63-41E0-9BD9-C978796E1548}"/>
              </a:ext>
            </a:extLst>
          </p:cNvPr>
          <p:cNvSpPr txBox="1"/>
          <p:nvPr/>
        </p:nvSpPr>
        <p:spPr>
          <a:xfrm>
            <a:off x="2494231" y="2819733"/>
            <a:ext cx="669940" cy="52322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endParaRPr sz="2800" b="1" dirty="0">
              <a:solidFill>
                <a:schemeClr val="accent4"/>
              </a:solidFill>
              <a:latin typeface="Arial"/>
              <a:ea typeface="Arial"/>
              <a:cs typeface="Arial"/>
              <a:sym typeface="Arial"/>
            </a:endParaRPr>
          </a:p>
        </p:txBody>
      </p:sp>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14" name="Title 1">
            <a:extLst>
              <a:ext uri="{FF2B5EF4-FFF2-40B4-BE49-F238E27FC236}">
                <a16:creationId xmlns:a16="http://schemas.microsoft.com/office/drawing/2014/main" id="{849C5D5F-7925-4F49-8560-CCFCD9924CDA}"/>
              </a:ext>
            </a:extLst>
          </p:cNvPr>
          <p:cNvSpPr txBox="1">
            <a:spLocks/>
          </p:cNvSpPr>
          <p:nvPr/>
        </p:nvSpPr>
        <p:spPr>
          <a:xfrm>
            <a:off x="1615454" y="2181483"/>
            <a:ext cx="5211115" cy="112498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3200" b="1" dirty="0">
                <a:solidFill>
                  <a:srgbClr val="002060"/>
                </a:solidFill>
                <a:latin typeface="Arial" panose="020B0604020202020204" pitchFamily="34" charset="0"/>
                <a:cs typeface="Arial" panose="020B0604020202020204" pitchFamily="34" charset="0"/>
              </a:rPr>
              <a:t>НЭГ. ШҮҮХИЙН СУРГАЛТЫН ХӨГЖИЛ</a:t>
            </a:r>
            <a:endParaRPr lang="en-US" sz="3200" b="1" dirty="0">
              <a:solidFill>
                <a:srgbClr val="002060"/>
              </a:solidFill>
              <a:latin typeface="Arial" panose="020B0604020202020204" pitchFamily="34" charset="0"/>
              <a:cs typeface="Arial" panose="020B0604020202020204" pitchFamily="34" charset="0"/>
            </a:endParaRPr>
          </a:p>
        </p:txBody>
      </p:sp>
      <p:sp>
        <p:nvSpPr>
          <p:cNvPr id="117" name="Rectangle 116">
            <a:extLst>
              <a:ext uri="{FF2B5EF4-FFF2-40B4-BE49-F238E27FC236}">
                <a16:creationId xmlns:a16="http://schemas.microsoft.com/office/drawing/2014/main" id="{B8331615-8F6B-4150-BFB4-6E3DA3094AC1}"/>
              </a:ext>
            </a:extLst>
          </p:cNvPr>
          <p:cNvSpPr/>
          <p:nvPr/>
        </p:nvSpPr>
        <p:spPr>
          <a:xfrm>
            <a:off x="1844904" y="3429000"/>
            <a:ext cx="4981666" cy="1323439"/>
          </a:xfrm>
          <a:prstGeom prst="rect">
            <a:avLst/>
          </a:prstGeom>
        </p:spPr>
        <p:txBody>
          <a:bodyPr wrap="square">
            <a:spAutoFit/>
          </a:bodyPr>
          <a:lstStyle/>
          <a:p>
            <a:pPr marL="285750" indent="-285750" algn="just">
              <a:buSzPct val="120000"/>
              <a:buFont typeface="Arial" panose="020B0604020202020204" pitchFamily="34" charset="0"/>
              <a:buChar char="•"/>
            </a:pPr>
            <a:r>
              <a:rPr lang="mn-MN" sz="2000" dirty="0">
                <a:solidFill>
                  <a:srgbClr val="002060"/>
                </a:solidFill>
                <a:latin typeface="Arial" panose="020B0604020202020204" pitchFamily="34" charset="0"/>
                <a:cs typeface="Arial" panose="020B0604020202020204" pitchFamily="34" charset="0"/>
              </a:rPr>
              <a:t>Шүүхийн сургалтын хөгжлийн чиг хандлага</a:t>
            </a:r>
          </a:p>
          <a:p>
            <a:pPr marL="285750" indent="-285750" algn="just">
              <a:buSzPct val="120000"/>
              <a:buFont typeface="Arial" panose="020B0604020202020204" pitchFamily="34" charset="0"/>
              <a:buChar char="•"/>
            </a:pPr>
            <a:r>
              <a:rPr lang="mn-MN" sz="2000" dirty="0">
                <a:solidFill>
                  <a:srgbClr val="002060"/>
                </a:solidFill>
                <a:latin typeface="Arial" panose="020B0604020202020204" pitchFamily="34" charset="0"/>
                <a:cs typeface="Arial" panose="020B0604020202020204" pitchFamily="34" charset="0"/>
              </a:rPr>
              <a:t>Шүүхийн сургалтын цахим шилжилт ба цахим платформын хөгжүүлэлт</a:t>
            </a:r>
          </a:p>
        </p:txBody>
      </p:sp>
      <p:pic>
        <p:nvPicPr>
          <p:cNvPr id="13" name="Picture 12">
            <a:extLst>
              <a:ext uri="{FF2B5EF4-FFF2-40B4-BE49-F238E27FC236}">
                <a16:creationId xmlns:a16="http://schemas.microsoft.com/office/drawing/2014/main" id="{A20523FD-DF25-47C4-AA41-D4D99FD15608}"/>
              </a:ext>
            </a:extLst>
          </p:cNvPr>
          <p:cNvPicPr>
            <a:picLocks noChangeAspect="1"/>
          </p:cNvPicPr>
          <p:nvPr/>
        </p:nvPicPr>
        <p:blipFill rotWithShape="1">
          <a:blip r:embed="rId5"/>
          <a:srcRect l="9157" r="48226" b="5184"/>
          <a:stretch/>
        </p:blipFill>
        <p:spPr>
          <a:xfrm>
            <a:off x="8220721" y="974196"/>
            <a:ext cx="3964873" cy="5883804"/>
          </a:xfrm>
          <a:prstGeom prst="rect">
            <a:avLst/>
          </a:prstGeom>
        </p:spPr>
      </p:pic>
    </p:spTree>
    <p:extLst>
      <p:ext uri="{BB962C8B-B14F-4D97-AF65-F5344CB8AC3E}">
        <p14:creationId xmlns:p14="http://schemas.microsoft.com/office/powerpoint/2010/main" val="112764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1" name="Google Shape;251;p11">
            <a:extLst>
              <a:ext uri="{FF2B5EF4-FFF2-40B4-BE49-F238E27FC236}">
                <a16:creationId xmlns:a16="http://schemas.microsoft.com/office/drawing/2014/main" id="{2367E08A-0F63-41E0-9BD9-C978796E1548}"/>
              </a:ext>
            </a:extLst>
          </p:cNvPr>
          <p:cNvSpPr txBox="1"/>
          <p:nvPr/>
        </p:nvSpPr>
        <p:spPr>
          <a:xfrm>
            <a:off x="2494231" y="2819733"/>
            <a:ext cx="669940" cy="52322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endParaRPr sz="2800" b="1" dirty="0">
              <a:solidFill>
                <a:schemeClr val="accent4"/>
              </a:solidFill>
              <a:latin typeface="Arial"/>
              <a:ea typeface="Arial"/>
              <a:cs typeface="Arial"/>
              <a:sym typeface="Arial"/>
            </a:endParaRPr>
          </a:p>
        </p:txBody>
      </p:sp>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830997"/>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a:p>
            <a:endParaRPr lang="en-US" sz="16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9459C25-C8DC-4452-A0C4-1C8E2821FB42}"/>
              </a:ext>
            </a:extLst>
          </p:cNvPr>
          <p:cNvSpPr/>
          <p:nvPr/>
        </p:nvSpPr>
        <p:spPr>
          <a:xfrm>
            <a:off x="844544" y="1256900"/>
            <a:ext cx="6536918" cy="369332"/>
          </a:xfrm>
          <a:prstGeom prst="rect">
            <a:avLst/>
          </a:prstGeom>
        </p:spPr>
        <p:txBody>
          <a:bodyPr wrap="none">
            <a:spAutoFit/>
          </a:bodyPr>
          <a:lstStyle/>
          <a:p>
            <a:pPr>
              <a:buSzPct val="120000"/>
            </a:pPr>
            <a:r>
              <a:rPr lang="mn-MN" b="1" dirty="0">
                <a:solidFill>
                  <a:srgbClr val="002060"/>
                </a:solidFill>
                <a:latin typeface="Arial" panose="020B0604020202020204" pitchFamily="34" charset="0"/>
                <a:cs typeface="Arial" panose="020B0604020202020204" pitchFamily="34" charset="0"/>
              </a:rPr>
              <a:t>1.1. ШҮҮХИЙН СУРГАЛТЫН ХӨГЖЛИЙН ЧИГ ХАНДЛАГА</a:t>
            </a:r>
          </a:p>
        </p:txBody>
      </p:sp>
      <p:graphicFrame>
        <p:nvGraphicFramePr>
          <p:cNvPr id="14" name="Table 13">
            <a:extLst>
              <a:ext uri="{FF2B5EF4-FFF2-40B4-BE49-F238E27FC236}">
                <a16:creationId xmlns:a16="http://schemas.microsoft.com/office/drawing/2014/main" id="{E33BAAB9-21BD-4C9D-99DA-19F26CE97851}"/>
              </a:ext>
            </a:extLst>
          </p:cNvPr>
          <p:cNvGraphicFramePr>
            <a:graphicFrameLocks noGrp="1"/>
          </p:cNvGraphicFramePr>
          <p:nvPr>
            <p:extLst>
              <p:ext uri="{D42A27DB-BD31-4B8C-83A1-F6EECF244321}">
                <p14:modId xmlns:p14="http://schemas.microsoft.com/office/powerpoint/2010/main" val="4234776719"/>
              </p:ext>
            </p:extLst>
          </p:nvPr>
        </p:nvGraphicFramePr>
        <p:xfrm>
          <a:off x="919813" y="2034647"/>
          <a:ext cx="10352374" cy="1620069"/>
        </p:xfrm>
        <a:graphic>
          <a:graphicData uri="http://schemas.openxmlformats.org/drawingml/2006/table">
            <a:tbl>
              <a:tblPr firstRow="1" bandRow="1">
                <a:tableStyleId>{BC89EF96-8CEA-46FF-86C4-4CE0E7609802}</a:tableStyleId>
              </a:tblPr>
              <a:tblGrid>
                <a:gridCol w="4848423">
                  <a:extLst>
                    <a:ext uri="{9D8B030D-6E8A-4147-A177-3AD203B41FA5}">
                      <a16:colId xmlns:a16="http://schemas.microsoft.com/office/drawing/2014/main" val="3730649129"/>
                    </a:ext>
                  </a:extLst>
                </a:gridCol>
                <a:gridCol w="5503951">
                  <a:extLst>
                    <a:ext uri="{9D8B030D-6E8A-4147-A177-3AD203B41FA5}">
                      <a16:colId xmlns:a16="http://schemas.microsoft.com/office/drawing/2014/main" val="596519784"/>
                    </a:ext>
                  </a:extLst>
                </a:gridCol>
              </a:tblGrid>
              <a:tr h="3946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dirty="0">
                          <a:latin typeface="Arial" panose="020B0604020202020204" pitchFamily="34" charset="0"/>
                          <a:cs typeface="Arial" panose="020B0604020202020204" pitchFamily="34" charset="0"/>
                        </a:rPr>
                        <a:t>ЭХ ГАЗРЫН ЭРХ ЗҮЙН БҮЛ</a:t>
                      </a:r>
                      <a:endParaRPr lang="en-US" sz="1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dirty="0">
                          <a:latin typeface="Arial" panose="020B0604020202020204" pitchFamily="34" charset="0"/>
                          <a:cs typeface="Arial" panose="020B0604020202020204" pitchFamily="34" charset="0"/>
                        </a:rPr>
                        <a:t>НИЙТЛЭГ ЭРХ ЗҮЙН БҮЛ</a:t>
                      </a:r>
                      <a:endParaRPr lang="en-US" sz="1400" b="1"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6222669"/>
                  </a:ext>
                </a:extLst>
              </a:tr>
              <a:tr h="1225379">
                <a:tc>
                  <a:txBody>
                    <a:bodyPr/>
                    <a:lstStyle/>
                    <a:p>
                      <a:pPr algn="just"/>
                      <a:r>
                        <a:rPr lang="mn-MN" sz="1400" kern="1200" dirty="0">
                          <a:effectLst/>
                          <a:latin typeface="Arial" panose="020B0604020202020204" pitchFamily="34" charset="0"/>
                          <a:cs typeface="Arial" panose="020B0604020202020204" pitchFamily="34" charset="0"/>
                        </a:rPr>
                        <a:t>Шүүгч болохоос өмнө заавал </a:t>
                      </a:r>
                      <a:r>
                        <a:rPr lang="mn-MN" sz="1400" kern="1200" dirty="0">
                          <a:solidFill>
                            <a:srgbClr val="C00000"/>
                          </a:solidFill>
                          <a:effectLst/>
                          <a:latin typeface="Arial" panose="020B0604020202020204" pitchFamily="34" charset="0"/>
                          <a:cs typeface="Arial" panose="020B0604020202020204" pitchFamily="34" charset="0"/>
                        </a:rPr>
                        <a:t>мэргэжлийн сургалтад </a:t>
                      </a:r>
                      <a:r>
                        <a:rPr lang="mn-MN" sz="1400" kern="1200" dirty="0">
                          <a:effectLst/>
                          <a:latin typeface="Arial" panose="020B0604020202020204" pitchFamily="34" charset="0"/>
                          <a:cs typeface="Arial" panose="020B0604020202020204" pitchFamily="34" charset="0"/>
                        </a:rPr>
                        <a:t>хамрагдах шаардлага тавигддаг тул шүүгчийн албан ёсны боловсролын тогтолцоонд ач холбогдол өгдөг.</a:t>
                      </a:r>
                      <a:endParaRPr lang="en-US" sz="1400" dirty="0">
                        <a:solidFill>
                          <a:srgbClr val="002060"/>
                        </a:solidFill>
                        <a:latin typeface="Arial" panose="020B0604020202020204" pitchFamily="34" charset="0"/>
                        <a:cs typeface="Arial" panose="020B0604020202020204" pitchFamily="34" charset="0"/>
                      </a:endParaRPr>
                    </a:p>
                  </a:txBody>
                  <a:tcPr/>
                </a:tc>
                <a:tc>
                  <a:txBody>
                    <a:bodyPr/>
                    <a:lstStyle/>
                    <a:p>
                      <a:pPr algn="just"/>
                      <a:r>
                        <a:rPr lang="mn-MN" sz="1400" kern="1200" dirty="0">
                          <a:effectLst/>
                          <a:latin typeface="Arial" panose="020B0604020202020204" pitchFamily="34" charset="0"/>
                          <a:cs typeface="Arial" panose="020B0604020202020204" pitchFamily="34" charset="0"/>
                        </a:rPr>
                        <a:t>Шүүгчдийг хууль зүйн салбар дахь хамгийн нэр хүндтэй, шилдэг хуульч, өмгөөлөгчдийн дундаас сонгон томилдог бөгөөд тэдгээр нь </a:t>
                      </a:r>
                      <a:r>
                        <a:rPr lang="mn-MN" sz="1400" kern="1200" dirty="0">
                          <a:solidFill>
                            <a:srgbClr val="C00000"/>
                          </a:solidFill>
                          <a:effectLst/>
                          <a:latin typeface="Arial" panose="020B0604020202020204" pitchFamily="34" charset="0"/>
                          <a:cs typeface="Arial" panose="020B0604020202020204" pitchFamily="34" charset="0"/>
                        </a:rPr>
                        <a:t>ажил, амьдралын туршлагаараа шүүгчийн үүрэгт бэлтгэгдсэн </a:t>
                      </a:r>
                      <a:r>
                        <a:rPr lang="mn-MN" sz="1400" kern="1200" dirty="0">
                          <a:effectLst/>
                          <a:latin typeface="Arial" panose="020B0604020202020204" pitchFamily="34" charset="0"/>
                          <a:cs typeface="Arial" panose="020B0604020202020204" pitchFamily="34" charset="0"/>
                        </a:rPr>
                        <a:t>гэж үздэг.</a:t>
                      </a:r>
                      <a:endParaRPr lang="en-US" sz="1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6474144"/>
                  </a:ext>
                </a:extLst>
              </a:tr>
            </a:tbl>
          </a:graphicData>
        </a:graphic>
      </p:graphicFrame>
      <p:sp>
        <p:nvSpPr>
          <p:cNvPr id="15" name="Content Placeholder 2">
            <a:extLst>
              <a:ext uri="{FF2B5EF4-FFF2-40B4-BE49-F238E27FC236}">
                <a16:creationId xmlns:a16="http://schemas.microsoft.com/office/drawing/2014/main" id="{4B0FE555-7921-41F2-BEDB-209E16E6175E}"/>
              </a:ext>
            </a:extLst>
          </p:cNvPr>
          <p:cNvSpPr txBox="1">
            <a:spLocks/>
          </p:cNvSpPr>
          <p:nvPr/>
        </p:nvSpPr>
        <p:spPr>
          <a:xfrm>
            <a:off x="3164171" y="4539244"/>
            <a:ext cx="7747153" cy="11071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mn-MN" sz="1600" b="1" dirty="0">
                <a:solidFill>
                  <a:srgbClr val="002060"/>
                </a:solidFill>
                <a:latin typeface="Arial" panose="020B0604020202020204" pitchFamily="34" charset="0"/>
                <a:cs typeface="Arial" panose="020B0604020202020204" pitchFamily="34" charset="0"/>
              </a:rPr>
              <a:t>АНУ-ын Үндэсний шүүхийн коллеж (National Judicial College)</a:t>
            </a:r>
            <a:r>
              <a:rPr lang="mn-MN" sz="1600" dirty="0">
                <a:solidFill>
                  <a:srgbClr val="002060"/>
                </a:solidFill>
                <a:latin typeface="Arial" panose="020B0604020202020204" pitchFamily="34" charset="0"/>
                <a:cs typeface="Arial" panose="020B0604020202020204" pitchFamily="34" charset="0"/>
              </a:rPr>
              <a:t> 1964 онд байгуулагдаж, шүүгчдэд зориулсан системтэй сургалтын тогтолцоог анхлан нэвтрүүлсэн бөгөөд энэ жишгийг Канад, Австрали, Шинэ Зеланд зэрэг орнууд үргэлжлүүлэн хөгжүүлсэн байна.</a:t>
            </a:r>
          </a:p>
        </p:txBody>
      </p:sp>
      <p:pic>
        <p:nvPicPr>
          <p:cNvPr id="17" name="Picture 16">
            <a:extLst>
              <a:ext uri="{FF2B5EF4-FFF2-40B4-BE49-F238E27FC236}">
                <a16:creationId xmlns:a16="http://schemas.microsoft.com/office/drawing/2014/main" id="{C792C280-E899-4D0B-818C-AA76524C05A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750" b="95250" l="10000" r="90000">
                        <a14:foregroundMark x1="37500" y1="20750" x2="36000" y2="20000"/>
                        <a14:foregroundMark x1="36000" y1="18250" x2="36000" y2="18250"/>
                        <a14:foregroundMark x1="37500" y1="17250" x2="37500" y2="17250"/>
                        <a14:foregroundMark x1="49750" y1="19750" x2="49750" y2="19750"/>
                        <a14:foregroundMark x1="55000" y1="18250" x2="55000" y2="18250"/>
                        <a14:foregroundMark x1="54250" y1="19000" x2="54250" y2="19000"/>
                        <a14:foregroundMark x1="56250" y1="20000" x2="53750" y2="20750"/>
                        <a14:foregroundMark x1="52500" y1="20750" x2="36750" y2="20250"/>
                        <a14:foregroundMark x1="31500" y1="28000" x2="41250" y2="50000"/>
                        <a14:foregroundMark x1="41250" y1="50000" x2="52750" y2="64000"/>
                        <a14:foregroundMark x1="52750" y1="64000" x2="54250" y2="64500"/>
                        <a14:foregroundMark x1="28250" y1="32250" x2="30500" y2="52250"/>
                        <a14:foregroundMark x1="30500" y1="52250" x2="43500" y2="69500"/>
                        <a14:foregroundMark x1="43500" y1="69500" x2="62000" y2="67250"/>
                        <a14:foregroundMark x1="62000" y1="67250" x2="71750" y2="47250"/>
                        <a14:foregroundMark x1="71750" y1="47250" x2="53000" y2="58000"/>
                        <a14:foregroundMark x1="53000" y1="58000" x2="55750" y2="39750"/>
                        <a14:foregroundMark x1="55750" y1="39750" x2="42000" y2="63000"/>
                        <a14:foregroundMark x1="42000" y1="63000" x2="52250" y2="44000"/>
                        <a14:foregroundMark x1="52250" y1="44000" x2="32000" y2="62000"/>
                        <a14:foregroundMark x1="32000" y1="62000" x2="43750" y2="78500"/>
                        <a14:foregroundMark x1="43750" y1="78500" x2="40750" y2="83500"/>
                        <a14:foregroundMark x1="46250" y1="36500" x2="50000" y2="59750"/>
                        <a14:foregroundMark x1="34000" y1="14250" x2="68250" y2="31750"/>
                        <a14:foregroundMark x1="68250" y1="31750" x2="49750" y2="37500"/>
                        <a14:foregroundMark x1="49750" y1="37500" x2="39000" y2="22000"/>
                        <a14:foregroundMark x1="39000" y1="22000" x2="58250" y2="33250"/>
                        <a14:foregroundMark x1="58250" y1="33250" x2="57500" y2="25250"/>
                        <a14:foregroundMark x1="62500" y1="13500" x2="43000" y2="15250"/>
                        <a14:foregroundMark x1="43000" y1="15250" x2="25000" y2="44750"/>
                        <a14:foregroundMark x1="68000" y1="30750" x2="75750" y2="47250"/>
                        <a14:foregroundMark x1="75750" y1="47250" x2="73250" y2="66000"/>
                        <a14:foregroundMark x1="73250" y1="66000" x2="64250" y2="82250"/>
                        <a14:foregroundMark x1="64250" y1="82250" x2="46500" y2="89250"/>
                        <a14:foregroundMark x1="46500" y1="89250" x2="44000" y2="77250"/>
                        <a14:foregroundMark x1="49000" y1="77250" x2="57000" y2="81750"/>
                        <a14:foregroundMark x1="50750" y1="75250" x2="54750" y2="80500"/>
                        <a14:foregroundMark x1="61500" y1="86000" x2="58000" y2="88000"/>
                        <a14:foregroundMark x1="56500" y1="89500" x2="38500" y2="84250"/>
                        <a14:foregroundMark x1="38500" y1="84250" x2="26000" y2="68500"/>
                        <a14:foregroundMark x1="26000" y1="68500" x2="24250" y2="45500"/>
                        <a14:foregroundMark x1="35000" y1="24250" x2="34750" y2="20750"/>
                        <a14:foregroundMark x1="38250" y1="85500" x2="55000" y2="90250"/>
                        <a14:foregroundMark x1="42250" y1="88000" x2="49000" y2="95250"/>
                        <a14:foregroundMark x1="56500" y1="9500" x2="52250" y2="7750"/>
                        <a14:foregroundMark x1="38250" y1="32500" x2="55750" y2="45250"/>
                        <a14:foregroundMark x1="55750" y1="45250" x2="61500" y2="65250"/>
                        <a14:foregroundMark x1="61500" y1="65250" x2="50500" y2="72000"/>
                        <a14:foregroundMark x1="53000" y1="76000" x2="69500" y2="79500"/>
                      </a14:backgroundRemoval>
                    </a14:imgEffect>
                  </a14:imgLayer>
                </a14:imgProps>
              </a:ext>
              <a:ext uri="{28A0092B-C50C-407E-A947-70E740481C1C}">
                <a14:useLocalDpi xmlns:a14="http://schemas.microsoft.com/office/drawing/2010/main" val="0"/>
              </a:ext>
            </a:extLst>
          </a:blip>
          <a:stretch>
            <a:fillRect/>
          </a:stretch>
        </p:blipFill>
        <p:spPr>
          <a:xfrm>
            <a:off x="990513" y="4063131"/>
            <a:ext cx="2337516" cy="2337516"/>
          </a:xfrm>
          <a:prstGeom prst="rect">
            <a:avLst/>
          </a:prstGeom>
        </p:spPr>
      </p:pic>
    </p:spTree>
    <p:extLst>
      <p:ext uri="{BB962C8B-B14F-4D97-AF65-F5344CB8AC3E}">
        <p14:creationId xmlns:p14="http://schemas.microsoft.com/office/powerpoint/2010/main" val="183836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584775"/>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p:txBody>
      </p:sp>
      <p:sp>
        <p:nvSpPr>
          <p:cNvPr id="13" name="Rectangle 12">
            <a:extLst>
              <a:ext uri="{FF2B5EF4-FFF2-40B4-BE49-F238E27FC236}">
                <a16:creationId xmlns:a16="http://schemas.microsoft.com/office/drawing/2014/main" id="{A9459C25-C8DC-4452-A0C4-1C8E2821FB42}"/>
              </a:ext>
            </a:extLst>
          </p:cNvPr>
          <p:cNvSpPr/>
          <p:nvPr/>
        </p:nvSpPr>
        <p:spPr>
          <a:xfrm>
            <a:off x="823741" y="1227745"/>
            <a:ext cx="6536918" cy="369332"/>
          </a:xfrm>
          <a:prstGeom prst="rect">
            <a:avLst/>
          </a:prstGeom>
        </p:spPr>
        <p:txBody>
          <a:bodyPr wrap="none">
            <a:spAutoFit/>
          </a:bodyPr>
          <a:lstStyle/>
          <a:p>
            <a:pPr>
              <a:buSzPct val="120000"/>
            </a:pPr>
            <a:r>
              <a:rPr lang="mn-MN" b="1" dirty="0">
                <a:solidFill>
                  <a:srgbClr val="002060"/>
                </a:solidFill>
                <a:latin typeface="Arial" panose="020B0604020202020204" pitchFamily="34" charset="0"/>
                <a:cs typeface="Arial" panose="020B0604020202020204" pitchFamily="34" charset="0"/>
              </a:rPr>
              <a:t>1.2. ШҮҮХИЙН СУРГАЛТЫН ХӨГЖЛИЙН ЧИГ ХАНДЛАГА</a:t>
            </a:r>
          </a:p>
        </p:txBody>
      </p:sp>
      <p:sp>
        <p:nvSpPr>
          <p:cNvPr id="5" name="Arrow: Pentagon 4">
            <a:extLst>
              <a:ext uri="{FF2B5EF4-FFF2-40B4-BE49-F238E27FC236}">
                <a16:creationId xmlns:a16="http://schemas.microsoft.com/office/drawing/2014/main" id="{BC80C866-F1FA-4004-ABFF-ED292AF918C8}"/>
              </a:ext>
            </a:extLst>
          </p:cNvPr>
          <p:cNvSpPr/>
          <p:nvPr/>
        </p:nvSpPr>
        <p:spPr>
          <a:xfrm>
            <a:off x="883649" y="2427679"/>
            <a:ext cx="2059619" cy="754602"/>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2014 </a:t>
            </a:r>
            <a:r>
              <a:rPr lang="mn-MN" b="1" dirty="0">
                <a:latin typeface="Arial" panose="020B0604020202020204" pitchFamily="34" charset="0"/>
                <a:cs typeface="Arial" panose="020B0604020202020204" pitchFamily="34" charset="0"/>
              </a:rPr>
              <a:t>он</a:t>
            </a:r>
            <a:endParaRPr lang="en-US" b="1" dirty="0">
              <a:latin typeface="Arial" panose="020B0604020202020204" pitchFamily="34" charset="0"/>
              <a:cs typeface="Arial" panose="020B0604020202020204" pitchFamily="34" charset="0"/>
            </a:endParaRPr>
          </a:p>
        </p:txBody>
      </p:sp>
      <p:sp>
        <p:nvSpPr>
          <p:cNvPr id="18" name="Arrow: Pentagon 17">
            <a:extLst>
              <a:ext uri="{FF2B5EF4-FFF2-40B4-BE49-F238E27FC236}">
                <a16:creationId xmlns:a16="http://schemas.microsoft.com/office/drawing/2014/main" id="{5E6DDA7F-9535-4A36-BF29-FA50FAC20365}"/>
              </a:ext>
            </a:extLst>
          </p:cNvPr>
          <p:cNvSpPr/>
          <p:nvPr/>
        </p:nvSpPr>
        <p:spPr>
          <a:xfrm>
            <a:off x="883649" y="3876267"/>
            <a:ext cx="2059619" cy="754602"/>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a:latin typeface="Arial" panose="020B0604020202020204" pitchFamily="34" charset="0"/>
                <a:cs typeface="Arial" panose="020B0604020202020204" pitchFamily="34" charset="0"/>
              </a:rPr>
              <a:t>2021 он</a:t>
            </a:r>
            <a:endParaRPr lang="en-US" b="1" dirty="0">
              <a:latin typeface="Arial" panose="020B0604020202020204" pitchFamily="34" charset="0"/>
              <a:cs typeface="Arial" panose="020B0604020202020204" pitchFamily="34" charset="0"/>
            </a:endParaRPr>
          </a:p>
        </p:txBody>
      </p:sp>
      <p:sp>
        <p:nvSpPr>
          <p:cNvPr id="19" name="Arrow: Pentagon 18">
            <a:extLst>
              <a:ext uri="{FF2B5EF4-FFF2-40B4-BE49-F238E27FC236}">
                <a16:creationId xmlns:a16="http://schemas.microsoft.com/office/drawing/2014/main" id="{9EE5ED13-4B04-4063-8C8C-60763BE3792E}"/>
              </a:ext>
            </a:extLst>
          </p:cNvPr>
          <p:cNvSpPr/>
          <p:nvPr/>
        </p:nvSpPr>
        <p:spPr>
          <a:xfrm>
            <a:off x="883650" y="5349027"/>
            <a:ext cx="2059619" cy="754602"/>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a:latin typeface="Arial" panose="020B0604020202020204" pitchFamily="34" charset="0"/>
                <a:cs typeface="Arial" panose="020B0604020202020204" pitchFamily="34" charset="0"/>
              </a:rPr>
              <a:t>2024 оноос</a:t>
            </a:r>
            <a:endParaRPr lang="en-US" b="1" dirty="0">
              <a:latin typeface="Arial" panose="020B0604020202020204" pitchFamily="34"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66309F62-B3B5-4C1C-9127-50D8A5442B58}"/>
              </a:ext>
            </a:extLst>
          </p:cNvPr>
          <p:cNvGraphicFramePr>
            <a:graphicFrameLocks noGrp="1"/>
          </p:cNvGraphicFramePr>
          <p:nvPr>
            <p:extLst>
              <p:ext uri="{D42A27DB-BD31-4B8C-83A1-F6EECF244321}">
                <p14:modId xmlns:p14="http://schemas.microsoft.com/office/powerpoint/2010/main" val="3342169306"/>
              </p:ext>
            </p:extLst>
          </p:nvPr>
        </p:nvGraphicFramePr>
        <p:xfrm>
          <a:off x="3136748" y="2418669"/>
          <a:ext cx="8447821" cy="763612"/>
        </p:xfrm>
        <a:graphic>
          <a:graphicData uri="http://schemas.openxmlformats.org/drawingml/2006/table">
            <a:tbl>
              <a:tblPr firstRow="1" bandRow="1">
                <a:tableStyleId>{69CF1AB2-1976-4502-BF36-3FF5EA218861}</a:tableStyleId>
              </a:tblPr>
              <a:tblGrid>
                <a:gridCol w="8447821">
                  <a:extLst>
                    <a:ext uri="{9D8B030D-6E8A-4147-A177-3AD203B41FA5}">
                      <a16:colId xmlns:a16="http://schemas.microsoft.com/office/drawing/2014/main" val="2865578797"/>
                    </a:ext>
                  </a:extLst>
                </a:gridCol>
              </a:tblGrid>
              <a:tr h="763612">
                <a:tc>
                  <a:txBody>
                    <a:bodyPr/>
                    <a:lstStyle/>
                    <a:p>
                      <a:pPr marL="285750" indent="-285750" algn="just">
                        <a:buFont typeface="Arial" panose="020B0604020202020204" pitchFamily="34" charset="0"/>
                        <a:buChar char="•"/>
                      </a:pPr>
                      <a:r>
                        <a:rPr lang="mn-MN" sz="1400" b="1" kern="1200" dirty="0">
                          <a:solidFill>
                            <a:srgbClr val="002060"/>
                          </a:solidFill>
                          <a:effectLst/>
                          <a:latin typeface="Arial" panose="020B0604020202020204" pitchFamily="34" charset="0"/>
                          <a:ea typeface="+mn-ea"/>
                          <a:cs typeface="Arial" panose="020B0604020202020204" pitchFamily="34" charset="0"/>
                        </a:rPr>
                        <a:t>Шүүхийн судалгаа, мэдээлэл, сургалтын хүрээлэн </a:t>
                      </a:r>
                      <a:r>
                        <a:rPr lang="mn-MN" sz="1400" b="0" kern="1200" dirty="0">
                          <a:solidFill>
                            <a:srgbClr val="002060"/>
                          </a:solidFill>
                          <a:effectLst/>
                          <a:latin typeface="Arial" panose="020B0604020202020204" pitchFamily="34" charset="0"/>
                          <a:ea typeface="+mn-ea"/>
                          <a:cs typeface="Arial" panose="020B0604020202020204" pitchFamily="34" charset="0"/>
                        </a:rPr>
                        <a:t>байгуулагдсан. </a:t>
                      </a:r>
                    </a:p>
                    <a:p>
                      <a:pPr marL="285750" indent="-285750" algn="just">
                        <a:buFont typeface="Arial" panose="020B0604020202020204" pitchFamily="34" charset="0"/>
                        <a:buChar char="•"/>
                      </a:pPr>
                      <a:r>
                        <a:rPr lang="mn-MN" sz="1400" b="0" kern="1200" dirty="0">
                          <a:solidFill>
                            <a:srgbClr val="002060"/>
                          </a:solidFill>
                          <a:effectLst/>
                          <a:latin typeface="Arial" panose="020B0604020202020204" pitchFamily="34" charset="0"/>
                          <a:ea typeface="+mn-ea"/>
                          <a:cs typeface="Arial" panose="020B0604020202020204" pitchFamily="34" charset="0"/>
                        </a:rPr>
                        <a:t>Шүүгч, шүүхийн захиргааны ажилтанд зориулсан сургалт, судалгаа, мэдээллийн үйлчилгээ үзүүлэх чиг үүрэгтэй байсан.</a:t>
                      </a:r>
                      <a:endParaRPr lang="en-US" sz="1400" b="0" dirty="0">
                        <a:solidFill>
                          <a:srgbClr val="00206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257527009"/>
                  </a:ext>
                </a:extLst>
              </a:tr>
            </a:tbl>
          </a:graphicData>
        </a:graphic>
      </p:graphicFrame>
      <p:graphicFrame>
        <p:nvGraphicFramePr>
          <p:cNvPr id="23" name="Table 22">
            <a:extLst>
              <a:ext uri="{FF2B5EF4-FFF2-40B4-BE49-F238E27FC236}">
                <a16:creationId xmlns:a16="http://schemas.microsoft.com/office/drawing/2014/main" id="{C701305E-B84F-4F41-9D1C-413456E5584B}"/>
              </a:ext>
            </a:extLst>
          </p:cNvPr>
          <p:cNvGraphicFramePr>
            <a:graphicFrameLocks noGrp="1"/>
          </p:cNvGraphicFramePr>
          <p:nvPr>
            <p:extLst>
              <p:ext uri="{D42A27DB-BD31-4B8C-83A1-F6EECF244321}">
                <p14:modId xmlns:p14="http://schemas.microsoft.com/office/powerpoint/2010/main" val="2838995934"/>
              </p:ext>
            </p:extLst>
          </p:nvPr>
        </p:nvGraphicFramePr>
        <p:xfrm>
          <a:off x="3164164" y="3872152"/>
          <a:ext cx="8447820" cy="754602"/>
        </p:xfrm>
        <a:graphic>
          <a:graphicData uri="http://schemas.openxmlformats.org/drawingml/2006/table">
            <a:tbl>
              <a:tblPr firstRow="1" bandRow="1">
                <a:tableStyleId>{69CF1AB2-1976-4502-BF36-3FF5EA218861}</a:tableStyleId>
              </a:tblPr>
              <a:tblGrid>
                <a:gridCol w="8447820">
                  <a:extLst>
                    <a:ext uri="{9D8B030D-6E8A-4147-A177-3AD203B41FA5}">
                      <a16:colId xmlns:a16="http://schemas.microsoft.com/office/drawing/2014/main" val="2865578797"/>
                    </a:ext>
                  </a:extLst>
                </a:gridCol>
              </a:tblGrid>
              <a:tr h="754602">
                <a:tc>
                  <a:txBody>
                    <a:bodyPr/>
                    <a:lstStyle/>
                    <a:p>
                      <a:pPr marL="285750" indent="-285750" algn="just">
                        <a:buFont typeface="Arial" panose="020B0604020202020204" pitchFamily="34" charset="0"/>
                        <a:buChar char="•"/>
                      </a:pPr>
                      <a:r>
                        <a:rPr lang="mn-MN" sz="1400" b="0" kern="1200" dirty="0">
                          <a:solidFill>
                            <a:srgbClr val="002060"/>
                          </a:solidFill>
                          <a:effectLst/>
                          <a:latin typeface="Arial" panose="020B0604020202020204" pitchFamily="34" charset="0"/>
                          <a:ea typeface="+mn-ea"/>
                          <a:cs typeface="Arial" panose="020B0604020202020204" pitchFamily="34" charset="0"/>
                        </a:rPr>
                        <a:t>2021 оны Шүүхийн тухай хуулийн нэмэлт өөрчлөлтөөр шүүхийн сургалтын байгууллагыг </a:t>
                      </a:r>
                      <a:r>
                        <a:rPr lang="mn-MN" sz="1400" b="1" kern="1200" dirty="0">
                          <a:solidFill>
                            <a:srgbClr val="002060"/>
                          </a:solidFill>
                          <a:effectLst/>
                          <a:latin typeface="Arial" panose="020B0604020202020204" pitchFamily="34" charset="0"/>
                          <a:ea typeface="+mn-ea"/>
                          <a:cs typeface="Arial" panose="020B0604020202020204" pitchFamily="34" charset="0"/>
                        </a:rPr>
                        <a:t>Улсын дээд шүүхийн дэргэд бие даасан бүтэцтэйгээр байгуулсан. </a:t>
                      </a:r>
                    </a:p>
                    <a:p>
                      <a:pPr marL="285750" indent="-285750" algn="just">
                        <a:buFont typeface="Arial" panose="020B0604020202020204" pitchFamily="34" charset="0"/>
                        <a:buChar char="•"/>
                      </a:pPr>
                      <a:r>
                        <a:rPr lang="mn-MN" sz="1400" b="0" kern="1200" dirty="0">
                          <a:solidFill>
                            <a:srgbClr val="002060"/>
                          </a:solidFill>
                          <a:effectLst/>
                          <a:latin typeface="Arial" panose="020B0604020202020204" pitchFamily="34" charset="0"/>
                          <a:ea typeface="+mn-ea"/>
                          <a:cs typeface="Arial" panose="020B0604020202020204" pitchFamily="34" charset="0"/>
                        </a:rPr>
                        <a:t>Шүүгчийн сургалтыг бие даан хариуцах болсон. </a:t>
                      </a:r>
                      <a:endParaRPr lang="en-US" sz="1400" b="0" dirty="0">
                        <a:solidFill>
                          <a:srgbClr val="00206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257527009"/>
                  </a:ext>
                </a:extLst>
              </a:tr>
            </a:tbl>
          </a:graphicData>
        </a:graphic>
      </p:graphicFrame>
      <p:graphicFrame>
        <p:nvGraphicFramePr>
          <p:cNvPr id="24" name="Table 23">
            <a:extLst>
              <a:ext uri="{FF2B5EF4-FFF2-40B4-BE49-F238E27FC236}">
                <a16:creationId xmlns:a16="http://schemas.microsoft.com/office/drawing/2014/main" id="{695A4966-4858-4EB3-BE54-8F783198E3DA}"/>
              </a:ext>
            </a:extLst>
          </p:cNvPr>
          <p:cNvGraphicFramePr>
            <a:graphicFrameLocks noGrp="1"/>
          </p:cNvGraphicFramePr>
          <p:nvPr>
            <p:extLst>
              <p:ext uri="{D42A27DB-BD31-4B8C-83A1-F6EECF244321}">
                <p14:modId xmlns:p14="http://schemas.microsoft.com/office/powerpoint/2010/main" val="2483621676"/>
              </p:ext>
            </p:extLst>
          </p:nvPr>
        </p:nvGraphicFramePr>
        <p:xfrm>
          <a:off x="3164164" y="5349027"/>
          <a:ext cx="8447821" cy="754602"/>
        </p:xfrm>
        <a:graphic>
          <a:graphicData uri="http://schemas.openxmlformats.org/drawingml/2006/table">
            <a:tbl>
              <a:tblPr firstRow="1" bandRow="1">
                <a:tableStyleId>{69CF1AB2-1976-4502-BF36-3FF5EA218861}</a:tableStyleId>
              </a:tblPr>
              <a:tblGrid>
                <a:gridCol w="8447821">
                  <a:extLst>
                    <a:ext uri="{9D8B030D-6E8A-4147-A177-3AD203B41FA5}">
                      <a16:colId xmlns:a16="http://schemas.microsoft.com/office/drawing/2014/main" val="2865578797"/>
                    </a:ext>
                  </a:extLst>
                </a:gridCol>
              </a:tblGrid>
              <a:tr h="754602">
                <a:tc>
                  <a:txBody>
                    <a:bodyPr/>
                    <a:lstStyle/>
                    <a:p>
                      <a:pPr algn="just"/>
                      <a:r>
                        <a:rPr lang="mn-MN" sz="1400" b="0" kern="1200" dirty="0">
                          <a:solidFill>
                            <a:srgbClr val="002060"/>
                          </a:solidFill>
                          <a:effectLst/>
                          <a:latin typeface="Arial" panose="020B0604020202020204" pitchFamily="34" charset="0"/>
                          <a:ea typeface="+mn-ea"/>
                          <a:cs typeface="Arial" panose="020B0604020202020204" pitchFamily="34" charset="0"/>
                        </a:rPr>
                        <a:t>Эдгээр өөрчлөлтийн үр дүнд, 2024 онд шүүхийн сургалтын байгууллагын эрх зүйн байдлыг дээшлүүлж, хуулиар хүлээсэн чиг үүргийг олон улсын түвшинд нийцүүлэх зорилгоор тус байгууллагыг </a:t>
                      </a:r>
                      <a:r>
                        <a:rPr lang="mn-MN" sz="1400" b="1" kern="1200" dirty="0">
                          <a:solidFill>
                            <a:srgbClr val="002060"/>
                          </a:solidFill>
                          <a:effectLst/>
                          <a:latin typeface="Arial" panose="020B0604020202020204" pitchFamily="34" charset="0"/>
                          <a:ea typeface="+mn-ea"/>
                          <a:cs typeface="Arial" panose="020B0604020202020204" pitchFamily="34" charset="0"/>
                        </a:rPr>
                        <a:t>Шүүхийн сургалт, судалгаа, мэдээллийн академи</a:t>
                      </a:r>
                      <a:r>
                        <a:rPr lang="mn-MN" sz="1400" b="0" kern="1200" dirty="0">
                          <a:solidFill>
                            <a:srgbClr val="002060"/>
                          </a:solidFill>
                          <a:effectLst/>
                          <a:latin typeface="Arial" panose="020B0604020202020204" pitchFamily="34" charset="0"/>
                          <a:ea typeface="+mn-ea"/>
                          <a:cs typeface="Arial" panose="020B0604020202020204" pitchFamily="34" charset="0"/>
                        </a:rPr>
                        <a:t> болгон шинэчилж байгуулсан.</a:t>
                      </a:r>
                      <a:endParaRPr lang="en-US" sz="1400" b="0" dirty="0">
                        <a:solidFill>
                          <a:srgbClr val="00206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257527009"/>
                  </a:ext>
                </a:extLst>
              </a:tr>
            </a:tbl>
          </a:graphicData>
        </a:graphic>
      </p:graphicFrame>
    </p:spTree>
    <p:extLst>
      <p:ext uri="{BB962C8B-B14F-4D97-AF65-F5344CB8AC3E}">
        <p14:creationId xmlns:p14="http://schemas.microsoft.com/office/powerpoint/2010/main" val="233094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0"/>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830997"/>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a:p>
            <a:endParaRPr lang="en-US" sz="16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9459C25-C8DC-4452-A0C4-1C8E2821FB42}"/>
              </a:ext>
            </a:extLst>
          </p:cNvPr>
          <p:cNvSpPr/>
          <p:nvPr/>
        </p:nvSpPr>
        <p:spPr>
          <a:xfrm>
            <a:off x="3154014" y="1410988"/>
            <a:ext cx="6088077" cy="369332"/>
          </a:xfrm>
          <a:prstGeom prst="rect">
            <a:avLst/>
          </a:prstGeom>
        </p:spPr>
        <p:txBody>
          <a:bodyPr wrap="none">
            <a:spAutoFit/>
          </a:bodyPr>
          <a:lstStyle/>
          <a:p>
            <a:pPr>
              <a:buSzPct val="120000"/>
            </a:pPr>
            <a:r>
              <a:rPr lang="mn-MN" b="1" dirty="0">
                <a:solidFill>
                  <a:srgbClr val="002060"/>
                </a:solidFill>
                <a:latin typeface="Arial" panose="020B0604020202020204" pitchFamily="34" charset="0"/>
                <a:cs typeface="Arial" panose="020B0604020202020204" pitchFamily="34" charset="0"/>
              </a:rPr>
              <a:t>ШҮҮХИЙН СУРГАЛТЫН ХӨГЖЛИЙН ЧИГ ХАНДЛАГА</a:t>
            </a:r>
          </a:p>
        </p:txBody>
      </p:sp>
      <p:sp>
        <p:nvSpPr>
          <p:cNvPr id="17" name="Rectangle 16">
            <a:extLst>
              <a:ext uri="{FF2B5EF4-FFF2-40B4-BE49-F238E27FC236}">
                <a16:creationId xmlns:a16="http://schemas.microsoft.com/office/drawing/2014/main" id="{37A87306-CB67-4D96-B25C-E88B465881DD}"/>
              </a:ext>
            </a:extLst>
          </p:cNvPr>
          <p:cNvSpPr/>
          <p:nvPr/>
        </p:nvSpPr>
        <p:spPr>
          <a:xfrm>
            <a:off x="1810681" y="2562691"/>
            <a:ext cx="5845378"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mn-MN" sz="1400" b="1" dirty="0">
                <a:solidFill>
                  <a:srgbClr val="C00000"/>
                </a:solidFill>
                <a:latin typeface="Arial" panose="020B0604020202020204" pitchFamily="34" charset="0"/>
                <a:cs typeface="Arial" panose="020B0604020202020204" pitchFamily="34" charset="0"/>
              </a:rPr>
              <a:t>ОЛОН УЛСЫН ЧИГ ХАНДЛАГАД НИЙЦСЭН ШҮҮГЧИЙН СУРГАЛТ </a:t>
            </a:r>
            <a:endParaRPr lang="en-US" sz="1400" b="1" dirty="0">
              <a:solidFill>
                <a:srgbClr val="C0000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7D362A4E-A708-450F-AAFD-0A4A7C3D7DAA}"/>
              </a:ext>
            </a:extLst>
          </p:cNvPr>
          <p:cNvSpPr/>
          <p:nvPr/>
        </p:nvSpPr>
        <p:spPr>
          <a:xfrm>
            <a:off x="6839557" y="4156129"/>
            <a:ext cx="5023201" cy="1569660"/>
          </a:xfrm>
          <a:prstGeom prst="rect">
            <a:avLst/>
          </a:prstGeom>
        </p:spPr>
        <p:txBody>
          <a:bodyPr wrap="square">
            <a:spAutoFit/>
          </a:bodyPr>
          <a:lstStyle/>
          <a:p>
            <a:pPr algn="just"/>
            <a:r>
              <a:rPr lang="mn-MN" sz="1600" b="1" dirty="0">
                <a:solidFill>
                  <a:srgbClr val="002060"/>
                </a:solidFill>
                <a:latin typeface="Arial" panose="020B0604020202020204" pitchFamily="34" charset="0"/>
                <a:ea typeface="Yu Mincho" panose="02020400000000000000" pitchFamily="18" charset="-128"/>
              </a:rPr>
              <a:t>Сургалтын хөтөлбөрийн хороо /15 гишүүн/</a:t>
            </a:r>
          </a:p>
          <a:p>
            <a:pPr marL="285750" indent="-285750" algn="just">
              <a:buFont typeface="Wingdings" panose="05000000000000000000" pitchFamily="2" charset="2"/>
              <a:buChar char="§"/>
            </a:pPr>
            <a:r>
              <a:rPr lang="mn-MN" sz="1600" dirty="0">
                <a:solidFill>
                  <a:srgbClr val="002060"/>
                </a:solidFill>
                <a:latin typeface="Arial" panose="020B0604020202020204" pitchFamily="34" charset="0"/>
                <a:ea typeface="Yu Mincho" panose="02020400000000000000" pitchFamily="18" charset="-128"/>
              </a:rPr>
              <a:t>Бүх шатны шүүхийн шүүгчид, </a:t>
            </a:r>
          </a:p>
          <a:p>
            <a:pPr marL="285750" indent="-285750" algn="just">
              <a:buFont typeface="Wingdings" panose="05000000000000000000" pitchFamily="2" charset="2"/>
              <a:buChar char="§"/>
            </a:pPr>
            <a:r>
              <a:rPr lang="mn-MN" sz="1600" dirty="0">
                <a:solidFill>
                  <a:srgbClr val="002060"/>
                </a:solidFill>
                <a:latin typeface="Arial" panose="020B0604020202020204" pitchFamily="34" charset="0"/>
                <a:ea typeface="Yu Mincho" panose="02020400000000000000" pitchFamily="18" charset="-128"/>
              </a:rPr>
              <a:t>Шүүхийн ерөнхий зөвлөл, </a:t>
            </a:r>
          </a:p>
          <a:p>
            <a:pPr marL="285750" indent="-285750" algn="just">
              <a:buFont typeface="Wingdings" panose="05000000000000000000" pitchFamily="2" charset="2"/>
              <a:buChar char="§"/>
            </a:pPr>
            <a:r>
              <a:rPr lang="mn-MN" sz="1600" dirty="0">
                <a:solidFill>
                  <a:srgbClr val="002060"/>
                </a:solidFill>
                <a:latin typeface="Arial" panose="020B0604020202020204" pitchFamily="34" charset="0"/>
                <a:ea typeface="Yu Mincho" panose="02020400000000000000" pitchFamily="18" charset="-128"/>
              </a:rPr>
              <a:t>Шүүхийн сахилгын хороо, </a:t>
            </a:r>
          </a:p>
          <a:p>
            <a:pPr marL="285750" indent="-285750" algn="just">
              <a:buFont typeface="Wingdings" panose="05000000000000000000" pitchFamily="2" charset="2"/>
              <a:buChar char="§"/>
            </a:pPr>
            <a:r>
              <a:rPr lang="mn-MN" sz="1600" dirty="0">
                <a:solidFill>
                  <a:srgbClr val="002060"/>
                </a:solidFill>
                <a:latin typeface="Arial" panose="020B0604020202020204" pitchFamily="34" charset="0"/>
                <a:ea typeface="Yu Mincho" panose="02020400000000000000" pitchFamily="18" charset="-128"/>
              </a:rPr>
              <a:t>Хууль зүйн яам, </a:t>
            </a:r>
          </a:p>
          <a:p>
            <a:pPr marL="285750" indent="-285750" algn="just">
              <a:buFont typeface="Wingdings" panose="05000000000000000000" pitchFamily="2" charset="2"/>
              <a:buChar char="§"/>
            </a:pPr>
            <a:r>
              <a:rPr lang="mn-MN" sz="1600" dirty="0">
                <a:solidFill>
                  <a:srgbClr val="002060"/>
                </a:solidFill>
                <a:latin typeface="Arial" panose="020B0604020202020204" pitchFamily="34" charset="0"/>
                <a:ea typeface="Yu Mincho" panose="02020400000000000000" pitchFamily="18" charset="-128"/>
              </a:rPr>
              <a:t>Хууль зүйн их, дээд сургуулийн төлөөлөл</a:t>
            </a:r>
            <a:endParaRPr lang="en-US" sz="1600" dirty="0">
              <a:solidFill>
                <a:srgbClr val="002060"/>
              </a:solidFill>
            </a:endParaRPr>
          </a:p>
        </p:txBody>
      </p:sp>
      <p:pic>
        <p:nvPicPr>
          <p:cNvPr id="7" name="Graphic 6" descr="Bullseye">
            <a:extLst>
              <a:ext uri="{FF2B5EF4-FFF2-40B4-BE49-F238E27FC236}">
                <a16:creationId xmlns:a16="http://schemas.microsoft.com/office/drawing/2014/main" id="{08B21D95-B80F-431F-B9A6-C6FB2BD27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4280" y="2355488"/>
            <a:ext cx="654166" cy="654166"/>
          </a:xfrm>
          <a:prstGeom prst="rect">
            <a:avLst/>
          </a:prstGeom>
        </p:spPr>
      </p:pic>
      <p:sp>
        <p:nvSpPr>
          <p:cNvPr id="11" name="TextBox 10">
            <a:extLst>
              <a:ext uri="{FF2B5EF4-FFF2-40B4-BE49-F238E27FC236}">
                <a16:creationId xmlns:a16="http://schemas.microsoft.com/office/drawing/2014/main" id="{CB0DE694-4E01-4A19-9620-D281EAE3BC89}"/>
              </a:ext>
            </a:extLst>
          </p:cNvPr>
          <p:cNvSpPr txBox="1"/>
          <p:nvPr/>
        </p:nvSpPr>
        <p:spPr>
          <a:xfrm>
            <a:off x="1114477" y="2986101"/>
            <a:ext cx="101883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MISSION </a:t>
            </a:r>
          </a:p>
        </p:txBody>
      </p:sp>
      <p:sp>
        <p:nvSpPr>
          <p:cNvPr id="18" name="Rectangle 17">
            <a:extLst>
              <a:ext uri="{FF2B5EF4-FFF2-40B4-BE49-F238E27FC236}">
                <a16:creationId xmlns:a16="http://schemas.microsoft.com/office/drawing/2014/main" id="{78826D9D-2070-4440-9278-32C16881C175}"/>
              </a:ext>
            </a:extLst>
          </p:cNvPr>
          <p:cNvSpPr/>
          <p:nvPr/>
        </p:nvSpPr>
        <p:spPr>
          <a:xfrm>
            <a:off x="1568823" y="4385486"/>
            <a:ext cx="2635367" cy="1200329"/>
          </a:xfrm>
          <a:prstGeom prst="rect">
            <a:avLst/>
          </a:prstGeom>
        </p:spPr>
        <p:txBody>
          <a:bodyPr wrap="square">
            <a:spAutoFit/>
          </a:bodyPr>
          <a:lstStyle/>
          <a:p>
            <a:pPr algn="ctr"/>
            <a:r>
              <a:rPr lang="mn-MN" b="1" dirty="0">
                <a:solidFill>
                  <a:srgbClr val="002060"/>
                </a:solidFill>
                <a:latin typeface="Arial" panose="020B0604020202020204" pitchFamily="34" charset="0"/>
                <a:ea typeface="Yu Mincho" panose="02020400000000000000" pitchFamily="18" charset="-128"/>
              </a:rPr>
              <a:t>Хэрэгцээ, шаардлагатай сургалтын хөтөлбөр батлах</a:t>
            </a:r>
            <a:endParaRPr lang="en-US" dirty="0"/>
          </a:p>
        </p:txBody>
      </p:sp>
      <p:sp>
        <p:nvSpPr>
          <p:cNvPr id="20" name="Oval 19">
            <a:extLst>
              <a:ext uri="{FF2B5EF4-FFF2-40B4-BE49-F238E27FC236}">
                <a16:creationId xmlns:a16="http://schemas.microsoft.com/office/drawing/2014/main" id="{5599E3C0-EEDD-4701-BE0F-39FDF17F2CE1}"/>
              </a:ext>
            </a:extLst>
          </p:cNvPr>
          <p:cNvSpPr/>
          <p:nvPr/>
        </p:nvSpPr>
        <p:spPr>
          <a:xfrm>
            <a:off x="1977456" y="4211808"/>
            <a:ext cx="322803" cy="347356"/>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24" name="Straight Arrow Connector 23">
            <a:extLst>
              <a:ext uri="{FF2B5EF4-FFF2-40B4-BE49-F238E27FC236}">
                <a16:creationId xmlns:a16="http://schemas.microsoft.com/office/drawing/2014/main" id="{534B0AF1-62C9-4C59-92E4-8D4F39E7D1A2}"/>
              </a:ext>
            </a:extLst>
          </p:cNvPr>
          <p:cNvCxnSpPr/>
          <p:nvPr/>
        </p:nvCxnSpPr>
        <p:spPr>
          <a:xfrm>
            <a:off x="4204190" y="4985650"/>
            <a:ext cx="2424768" cy="0"/>
          </a:xfrm>
          <a:prstGeom prst="straightConnector1">
            <a:avLst/>
          </a:prstGeom>
          <a:ln w="28575">
            <a:solidFill>
              <a:srgbClr val="00206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02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FA28-CB4E-30D8-D9EA-3C80B8F8DF6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A04CA1-6231-28C8-71E9-C28C923496FD}"/>
              </a:ext>
            </a:extLst>
          </p:cNvPr>
          <p:cNvSpPr/>
          <p:nvPr/>
        </p:nvSpPr>
        <p:spPr>
          <a:xfrm>
            <a:off x="0" y="0"/>
            <a:ext cx="12192000" cy="6858000"/>
          </a:xfrm>
          <a:prstGeom prst="rect">
            <a:avLst/>
          </a:prstGeom>
          <a:solidFill>
            <a:srgbClr val="F2E4CF"/>
          </a:solidFill>
          <a:ln/>
        </p:spPr>
      </p:sp>
      <p:sp>
        <p:nvSpPr>
          <p:cNvPr id="3" name="Shape 1">
            <a:extLst>
              <a:ext uri="{FF2B5EF4-FFF2-40B4-BE49-F238E27FC236}">
                <a16:creationId xmlns:a16="http://schemas.microsoft.com/office/drawing/2014/main" id="{6BE8E886-C094-10C4-B88B-0E40284222F1}"/>
              </a:ext>
            </a:extLst>
          </p:cNvPr>
          <p:cNvSpPr/>
          <p:nvPr/>
        </p:nvSpPr>
        <p:spPr>
          <a:xfrm>
            <a:off x="0" y="-20997"/>
            <a:ext cx="12192000" cy="6858000"/>
          </a:xfrm>
          <a:prstGeom prst="rect">
            <a:avLst/>
          </a:prstGeom>
          <a:solidFill>
            <a:srgbClr val="FEF5E7"/>
          </a:solidFill>
          <a:ln/>
        </p:spPr>
        <p:txBody>
          <a:bodyPr/>
          <a:lstStyle/>
          <a:p>
            <a:endParaRPr lang="en-US" dirty="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CD46682-7ABC-8ABE-5A0A-47A420BADEA7}"/>
              </a:ext>
            </a:extLst>
          </p:cNvPr>
          <p:cNvSpPr/>
          <p:nvPr/>
        </p:nvSpPr>
        <p:spPr>
          <a:xfrm>
            <a:off x="5292031" y="3566665"/>
            <a:ext cx="6179939" cy="1975247"/>
          </a:xfrm>
          <a:prstGeom prst="rect">
            <a:avLst/>
          </a:prstGeom>
          <a:noFill/>
          <a:ln/>
        </p:spPr>
        <p:txBody>
          <a:bodyPr wrap="square" lIns="0" tIns="0" rIns="0" bIns="0" rtlCol="0" anchor="t"/>
          <a:lstStyle/>
          <a:p>
            <a:pPr algn="just">
              <a:lnSpc>
                <a:spcPts val="2583"/>
              </a:lnSpc>
            </a:pPr>
            <a:endParaRPr lang="en-US" sz="1583"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3E230F2-A462-9633-A9A6-BD763F9C6F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79" b="85795"/>
          <a:stretch/>
        </p:blipFill>
        <p:spPr>
          <a:xfrm>
            <a:off x="0" y="0"/>
            <a:ext cx="12192000" cy="974196"/>
          </a:xfrm>
          <a:prstGeom prst="rect">
            <a:avLst/>
          </a:prstGeom>
        </p:spPr>
      </p:pic>
      <p:sp>
        <p:nvSpPr>
          <p:cNvPr id="22" name="Google Shape;258;p11">
            <a:extLst>
              <a:ext uri="{FF2B5EF4-FFF2-40B4-BE49-F238E27FC236}">
                <a16:creationId xmlns:a16="http://schemas.microsoft.com/office/drawing/2014/main" id="{1BA46CAD-A05A-4A57-A94C-22D849E1E960}"/>
              </a:ext>
            </a:extLst>
          </p:cNvPr>
          <p:cNvSpPr txBox="1"/>
          <p:nvPr/>
        </p:nvSpPr>
        <p:spPr>
          <a:xfrm>
            <a:off x="1154174" y="3217694"/>
            <a:ext cx="922561" cy="369291"/>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mn-MN" b="1" dirty="0">
                <a:solidFill>
                  <a:schemeClr val="lt1"/>
                </a:solidFill>
                <a:latin typeface="Arial"/>
                <a:ea typeface="Arial"/>
                <a:cs typeface="Arial"/>
                <a:sym typeface="Arial"/>
              </a:rPr>
              <a:t> </a:t>
            </a:r>
          </a:p>
        </p:txBody>
      </p:sp>
      <p:pic>
        <p:nvPicPr>
          <p:cNvPr id="12" name="Picture 11">
            <a:extLst>
              <a:ext uri="{FF2B5EF4-FFF2-40B4-BE49-F238E27FC236}">
                <a16:creationId xmlns:a16="http://schemas.microsoft.com/office/drawing/2014/main" id="{BE7B6B39-0469-4B99-BE5F-BEB80826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212278"/>
            <a:ext cx="1419565" cy="1419565"/>
          </a:xfrm>
          <a:prstGeom prst="rect">
            <a:avLst/>
          </a:prstGeom>
        </p:spPr>
      </p:pic>
      <p:sp>
        <p:nvSpPr>
          <p:cNvPr id="4" name="TextBox 3">
            <a:extLst>
              <a:ext uri="{FF2B5EF4-FFF2-40B4-BE49-F238E27FC236}">
                <a16:creationId xmlns:a16="http://schemas.microsoft.com/office/drawing/2014/main" id="{5D7D31A7-2018-43D9-B480-38C1CD248559}"/>
              </a:ext>
            </a:extLst>
          </p:cNvPr>
          <p:cNvSpPr txBox="1"/>
          <p:nvPr/>
        </p:nvSpPr>
        <p:spPr>
          <a:xfrm>
            <a:off x="1615454" y="213579"/>
            <a:ext cx="5467006" cy="830997"/>
          </a:xfrm>
          <a:prstGeom prst="rect">
            <a:avLst/>
          </a:prstGeom>
          <a:noFill/>
        </p:spPr>
        <p:txBody>
          <a:bodyPr wrap="square" rtlCol="0">
            <a:spAutoFit/>
          </a:bodyPr>
          <a:lstStyle/>
          <a:p>
            <a:r>
              <a:rPr lang="mn-MN" sz="1600" b="1" dirty="0">
                <a:solidFill>
                  <a:schemeClr val="bg1"/>
                </a:solidFill>
                <a:latin typeface="Arial" panose="020B0604020202020204" pitchFamily="34" charset="0"/>
                <a:cs typeface="Arial" panose="020B0604020202020204" pitchFamily="34" charset="0"/>
              </a:rPr>
              <a:t>Шүүхийн академи</a:t>
            </a:r>
          </a:p>
          <a:p>
            <a:r>
              <a:rPr lang="en-US" sz="1600" b="1" dirty="0">
                <a:solidFill>
                  <a:schemeClr val="bg1"/>
                </a:solidFill>
                <a:latin typeface="Arial" panose="020B0604020202020204" pitchFamily="34" charset="0"/>
                <a:cs typeface="Arial" panose="020B0604020202020204" pitchFamily="34" charset="0"/>
              </a:rPr>
              <a:t>The Judicial Academy of Mongolia </a:t>
            </a:r>
          </a:p>
          <a:p>
            <a:endParaRPr lang="en-US" sz="16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CBA6760-36DB-4FBD-9274-4CE6532D8CB5}"/>
              </a:ext>
            </a:extLst>
          </p:cNvPr>
          <p:cNvSpPr/>
          <p:nvPr/>
        </p:nvSpPr>
        <p:spPr>
          <a:xfrm>
            <a:off x="3392029" y="1920388"/>
            <a:ext cx="4771497" cy="702372"/>
          </a:xfrm>
          <a:prstGeom prst="rect">
            <a:avLst/>
          </a:prstGeom>
        </p:spPr>
        <p:txBody>
          <a:bodyPr wrap="square">
            <a:spAutoFit/>
          </a:bodyPr>
          <a:lstStyle/>
          <a:p>
            <a:pPr indent="228600" algn="ctr">
              <a:lnSpc>
                <a:spcPct val="115000"/>
              </a:lnSpc>
              <a:spcAft>
                <a:spcPts val="0"/>
              </a:spcAft>
            </a:pPr>
            <a:r>
              <a:rPr lang="mn-MN" b="1" dirty="0">
                <a:solidFill>
                  <a:srgbClr val="002060"/>
                </a:solidFill>
                <a:latin typeface="Arial" panose="020B0604020202020204" pitchFamily="34" charset="0"/>
                <a:ea typeface="Yu Mincho" panose="02020400000000000000" pitchFamily="18" charset="-128"/>
                <a:cs typeface="Arial" panose="020B0604020202020204" pitchFamily="34" charset="0"/>
              </a:rPr>
              <a:t>Цогц, олон чиглэлд төрөлжсөн сургалтыг зохион байгуулах</a:t>
            </a:r>
            <a:endParaRPr lang="en-US" b="1" dirty="0">
              <a:solidFill>
                <a:srgbClr val="002060"/>
              </a:solidFill>
              <a:latin typeface="Arial" panose="020B0604020202020204" pitchFamily="34" charset="0"/>
              <a:ea typeface="Yu Mincho" panose="02020400000000000000" pitchFamily="18" charset="-128"/>
              <a:cs typeface="Arial" panose="020B0604020202020204" pitchFamily="34" charset="0"/>
            </a:endParaRPr>
          </a:p>
        </p:txBody>
      </p:sp>
      <p:sp>
        <p:nvSpPr>
          <p:cNvPr id="6" name="Arrow: Pentagon 5">
            <a:extLst>
              <a:ext uri="{FF2B5EF4-FFF2-40B4-BE49-F238E27FC236}">
                <a16:creationId xmlns:a16="http://schemas.microsoft.com/office/drawing/2014/main" id="{2DC92217-3E70-4FBD-86DF-9A2E30BD4B66}"/>
              </a:ext>
            </a:extLst>
          </p:cNvPr>
          <p:cNvSpPr/>
          <p:nvPr/>
        </p:nvSpPr>
        <p:spPr>
          <a:xfrm>
            <a:off x="3392029" y="3649815"/>
            <a:ext cx="5076578" cy="392692"/>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0"/>
              </a:spcAft>
              <a:buSzPct val="100000"/>
              <a:tabLst>
                <a:tab pos="457200" algn="l"/>
              </a:tabLst>
            </a:pPr>
            <a:r>
              <a:rPr lang="mn-MN" sz="1600" dirty="0">
                <a:solidFill>
                  <a:schemeClr val="bg1"/>
                </a:solidFill>
                <a:latin typeface="Arial" panose="020B0604020202020204" pitchFamily="34" charset="0"/>
                <a:ea typeface="Yu Mincho" panose="02020400000000000000" pitchFamily="18" charset="-128"/>
                <a:cs typeface="Arial" panose="020B0604020202020204" pitchFamily="34" charset="0"/>
              </a:rPr>
              <a:t>Эрх зүйн мэдлэгийг гүнзгийрүүлэх сургалт</a:t>
            </a:r>
            <a:endParaRPr lang="en-US" sz="1600" dirty="0">
              <a:solidFill>
                <a:schemeClr val="bg1"/>
              </a:solidFill>
              <a:latin typeface="Arial" panose="020B0604020202020204" pitchFamily="34" charset="0"/>
              <a:ea typeface="Yu Mincho" panose="02020400000000000000" pitchFamily="18" charset="-128"/>
              <a:cs typeface="Arial" panose="020B0604020202020204" pitchFamily="34" charset="0"/>
            </a:endParaRPr>
          </a:p>
        </p:txBody>
      </p:sp>
      <p:sp>
        <p:nvSpPr>
          <p:cNvPr id="15" name="Arrow: Pentagon 14">
            <a:extLst>
              <a:ext uri="{FF2B5EF4-FFF2-40B4-BE49-F238E27FC236}">
                <a16:creationId xmlns:a16="http://schemas.microsoft.com/office/drawing/2014/main" id="{6E3C3236-0A89-4EA9-8C27-6AA5905F3F32}"/>
              </a:ext>
            </a:extLst>
          </p:cNvPr>
          <p:cNvSpPr/>
          <p:nvPr/>
        </p:nvSpPr>
        <p:spPr>
          <a:xfrm>
            <a:off x="3392029" y="4233994"/>
            <a:ext cx="5076578" cy="392692"/>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0"/>
              </a:spcAft>
              <a:buSzPct val="100000"/>
              <a:tabLst>
                <a:tab pos="457200" algn="l"/>
              </a:tabLst>
            </a:pPr>
            <a:r>
              <a:rPr lang="mn-MN" sz="1600" dirty="0">
                <a:solidFill>
                  <a:schemeClr val="bg1"/>
                </a:solidFill>
                <a:latin typeface="Arial" panose="020B0604020202020204" pitchFamily="34" charset="0"/>
                <a:ea typeface="Yu Mincho" panose="02020400000000000000" pitchFamily="18" charset="-128"/>
                <a:cs typeface="Arial" panose="020B0604020202020204" pitchFamily="34" charset="0"/>
              </a:rPr>
              <a:t>Мэргэжлийн ур чадварыг хөгжүүлэх сургалт</a:t>
            </a:r>
            <a:endParaRPr lang="en-US" sz="1600" dirty="0">
              <a:solidFill>
                <a:schemeClr val="bg1"/>
              </a:solidFill>
              <a:latin typeface="Arial" panose="020B0604020202020204" pitchFamily="34" charset="0"/>
              <a:ea typeface="Yu Mincho" panose="02020400000000000000" pitchFamily="18" charset="-128"/>
              <a:cs typeface="Arial" panose="020B0604020202020204" pitchFamily="34" charset="0"/>
            </a:endParaRPr>
          </a:p>
        </p:txBody>
      </p:sp>
      <p:sp>
        <p:nvSpPr>
          <p:cNvPr id="18" name="Arrow: Pentagon 17">
            <a:extLst>
              <a:ext uri="{FF2B5EF4-FFF2-40B4-BE49-F238E27FC236}">
                <a16:creationId xmlns:a16="http://schemas.microsoft.com/office/drawing/2014/main" id="{63E59AA4-3ED4-4F6C-9B26-03946484F3F3}"/>
              </a:ext>
            </a:extLst>
          </p:cNvPr>
          <p:cNvSpPr/>
          <p:nvPr/>
        </p:nvSpPr>
        <p:spPr>
          <a:xfrm>
            <a:off x="3392029" y="4821357"/>
            <a:ext cx="5076578" cy="392692"/>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0"/>
              </a:spcAft>
              <a:buSzPct val="100000"/>
              <a:tabLst>
                <a:tab pos="457200" algn="l"/>
              </a:tabLst>
            </a:pPr>
            <a:r>
              <a:rPr lang="mn-MN" sz="1600" dirty="0">
                <a:solidFill>
                  <a:schemeClr val="bg1"/>
                </a:solidFill>
                <a:latin typeface="Arial" panose="020B0604020202020204" pitchFamily="34" charset="0"/>
                <a:ea typeface="Yu Mincho" panose="02020400000000000000" pitchFamily="18" charset="-128"/>
                <a:cs typeface="Arial" panose="020B0604020202020204" pitchFamily="34" charset="0"/>
              </a:rPr>
              <a:t>Салбар дундын мэдлэгийг нэмэгдүүлэх сургалт</a:t>
            </a:r>
            <a:endParaRPr lang="en-US" sz="1600" dirty="0">
              <a:solidFill>
                <a:schemeClr val="bg1"/>
              </a:solidFill>
              <a:latin typeface="Arial" panose="020B0604020202020204" pitchFamily="34" charset="0"/>
              <a:ea typeface="Yu Mincho" panose="02020400000000000000" pitchFamily="18" charset="-128"/>
              <a:cs typeface="Arial" panose="020B0604020202020204" pitchFamily="34" charset="0"/>
            </a:endParaRPr>
          </a:p>
        </p:txBody>
      </p:sp>
      <p:sp>
        <p:nvSpPr>
          <p:cNvPr id="19" name="Arrow: Pentagon 18">
            <a:extLst>
              <a:ext uri="{FF2B5EF4-FFF2-40B4-BE49-F238E27FC236}">
                <a16:creationId xmlns:a16="http://schemas.microsoft.com/office/drawing/2014/main" id="{C78E7706-1325-4BB3-81DE-DDA68D30574D}"/>
              </a:ext>
            </a:extLst>
          </p:cNvPr>
          <p:cNvSpPr/>
          <p:nvPr/>
        </p:nvSpPr>
        <p:spPr>
          <a:xfrm>
            <a:off x="3392029" y="5408720"/>
            <a:ext cx="5076578" cy="392692"/>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0"/>
              </a:spcAft>
              <a:buSzPct val="100000"/>
              <a:tabLst>
                <a:tab pos="457200" algn="l"/>
              </a:tabLst>
            </a:pPr>
            <a:r>
              <a:rPr lang="mn-MN" sz="1600" dirty="0">
                <a:solidFill>
                  <a:schemeClr val="bg1"/>
                </a:solidFill>
                <a:latin typeface="Arial" panose="020B0604020202020204" pitchFamily="34" charset="0"/>
                <a:ea typeface="Yu Mincho" panose="02020400000000000000" pitchFamily="18" charset="-128"/>
                <a:cs typeface="Arial" panose="020B0604020202020204" pitchFamily="34" charset="0"/>
              </a:rPr>
              <a:t>Нийгмийн мэдрэмжийг ахиулах сургалт</a:t>
            </a:r>
            <a:endParaRPr lang="en-US" sz="1600" dirty="0">
              <a:solidFill>
                <a:schemeClr val="bg1"/>
              </a:solidFill>
              <a:latin typeface="Arial" panose="020B0604020202020204" pitchFamily="34" charset="0"/>
              <a:ea typeface="Yu Mincho" panose="02020400000000000000" pitchFamily="18" charset="-128"/>
              <a:cs typeface="Arial" panose="020B0604020202020204" pitchFamily="34" charset="0"/>
            </a:endParaRPr>
          </a:p>
        </p:txBody>
      </p:sp>
      <p:sp>
        <p:nvSpPr>
          <p:cNvPr id="20" name="Arrow: Pentagon 19">
            <a:extLst>
              <a:ext uri="{FF2B5EF4-FFF2-40B4-BE49-F238E27FC236}">
                <a16:creationId xmlns:a16="http://schemas.microsoft.com/office/drawing/2014/main" id="{5B52CF4D-08BD-4DD1-94F7-3670886EC413}"/>
              </a:ext>
            </a:extLst>
          </p:cNvPr>
          <p:cNvSpPr/>
          <p:nvPr/>
        </p:nvSpPr>
        <p:spPr>
          <a:xfrm>
            <a:off x="3392029" y="5996083"/>
            <a:ext cx="5076578" cy="392692"/>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0"/>
              </a:spcAft>
              <a:buSzPct val="100000"/>
              <a:tabLst>
                <a:tab pos="457200" algn="l"/>
              </a:tabLst>
            </a:pPr>
            <a:r>
              <a:rPr lang="mn-MN" sz="1600" dirty="0">
                <a:solidFill>
                  <a:schemeClr val="bg1"/>
                </a:solidFill>
                <a:latin typeface="Arial" panose="020B0604020202020204" pitchFamily="34" charset="0"/>
                <a:ea typeface="Yu Mincho" panose="02020400000000000000" pitchFamily="18" charset="-128"/>
                <a:cs typeface="Arial" panose="020B0604020202020204" pitchFamily="34" charset="0"/>
              </a:rPr>
              <a:t>Хувь хүний хөгжил болон ёс зүйн сургалт</a:t>
            </a:r>
            <a:endParaRPr lang="en-US" sz="1600" dirty="0">
              <a:solidFill>
                <a:schemeClr val="bg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D19D8E22-9B9B-4F85-99DC-18536A67B450}"/>
              </a:ext>
            </a:extLst>
          </p:cNvPr>
          <p:cNvSpPr/>
          <p:nvPr/>
        </p:nvSpPr>
        <p:spPr>
          <a:xfrm>
            <a:off x="3774535" y="1761173"/>
            <a:ext cx="322803" cy="347356"/>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t>2</a:t>
            </a:r>
            <a:endParaRPr lang="en-US" dirty="0"/>
          </a:p>
        </p:txBody>
      </p:sp>
      <p:cxnSp>
        <p:nvCxnSpPr>
          <p:cNvPr id="23" name="Straight Arrow Connector 22">
            <a:extLst>
              <a:ext uri="{FF2B5EF4-FFF2-40B4-BE49-F238E27FC236}">
                <a16:creationId xmlns:a16="http://schemas.microsoft.com/office/drawing/2014/main" id="{1839B590-F142-4E3E-BB55-A5F23A050E46}"/>
              </a:ext>
            </a:extLst>
          </p:cNvPr>
          <p:cNvCxnSpPr>
            <a:cxnSpLocks/>
          </p:cNvCxnSpPr>
          <p:nvPr/>
        </p:nvCxnSpPr>
        <p:spPr>
          <a:xfrm>
            <a:off x="5699369" y="2772526"/>
            <a:ext cx="0" cy="680853"/>
          </a:xfrm>
          <a:prstGeom prst="straightConnector1">
            <a:avLst/>
          </a:prstGeom>
          <a:ln w="28575">
            <a:solidFill>
              <a:srgbClr val="00206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6089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2396</Words>
  <Application>Microsoft Macintosh PowerPoint</Application>
  <PresentationFormat>Widescreen</PresentationFormat>
  <Paragraphs>236</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Battseren</dc:creator>
  <cp:lastModifiedBy>Dulguun Battulga</cp:lastModifiedBy>
  <cp:revision>164</cp:revision>
  <dcterms:created xsi:type="dcterms:W3CDTF">2025-06-09T06:20:11Z</dcterms:created>
  <dcterms:modified xsi:type="dcterms:W3CDTF">2025-06-16T15:31:46Z</dcterms:modified>
</cp:coreProperties>
</file>