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urad  Rentsendagva" initials="AR" lastIdx="1" clrIdx="0">
    <p:extLst>
      <p:ext uri="{19B8F6BF-5375-455C-9EA6-DF929625EA0E}">
        <p15:presenceInfo xmlns:p15="http://schemas.microsoft.com/office/powerpoint/2012/main" userId="S-1-5-21-1378344126-1895963779-416553853-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14T15:57:54.976" idx="1">
    <p:pos x="5428" y="2455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222" y="137413"/>
            <a:ext cx="6678930" cy="64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8226" y="1001649"/>
            <a:ext cx="4552950" cy="302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4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5.jp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4.pn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4.pn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524"/>
            <a:ext cx="9144000" cy="5133975"/>
            <a:chOff x="0" y="9524"/>
            <a:chExt cx="9144000" cy="5133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524"/>
              <a:ext cx="9143999" cy="51339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66925"/>
              <a:ext cx="8915400" cy="1228725"/>
            </a:xfrm>
            <a:custGeom>
              <a:avLst/>
              <a:gdLst/>
              <a:ahLst/>
              <a:cxnLst/>
              <a:rect l="l" t="t" r="r" b="b"/>
              <a:pathLst>
                <a:path w="8915400" h="1228725">
                  <a:moveTo>
                    <a:pt x="8915400" y="0"/>
                  </a:moveTo>
                  <a:lnTo>
                    <a:pt x="0" y="0"/>
                  </a:lnTo>
                  <a:lnTo>
                    <a:pt x="0" y="1228725"/>
                  </a:lnTo>
                  <a:lnTo>
                    <a:pt x="8915400" y="1228725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174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050" y="1962086"/>
              <a:ext cx="6148451" cy="9191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7950" y="3429000"/>
              <a:ext cx="1566799" cy="9191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600" y="3429000"/>
              <a:ext cx="1395349" cy="9191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0100" y="3429000"/>
              <a:ext cx="785812" cy="9191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8700" y="3429000"/>
              <a:ext cx="690562" cy="9191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2050" y="3429000"/>
              <a:ext cx="919162" cy="9191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0" y="3429000"/>
              <a:ext cx="1262062" cy="91916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03400" y="2085594"/>
            <a:ext cx="5633085" cy="198900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3800"/>
              </a:lnSpc>
              <a:spcBef>
                <a:spcPts val="130"/>
              </a:spcBef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3200"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ЦАХИМЖУУЛАЛТ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800"/>
              </a:lnSpc>
            </a:pP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Бүгд</a:t>
            </a:r>
            <a:r>
              <a:rPr sz="2800" spc="-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Найрамдах</a:t>
            </a:r>
            <a:r>
              <a:rPr sz="2800" spc="-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r>
              <a:rPr sz="2800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2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2025</a:t>
            </a:r>
            <a:r>
              <a:rPr sz="32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оны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6-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р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99"/>
                </a:solidFill>
                <a:latin typeface="Arial"/>
                <a:cs typeface="Arial"/>
              </a:rPr>
              <a:t>сар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04775"/>
            <a:ext cx="9115425" cy="3507104"/>
            <a:chOff x="0" y="104775"/>
            <a:chExt cx="9115425" cy="3507104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7300" y="209550"/>
              <a:ext cx="790575" cy="5048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62162" y="1751583"/>
              <a:ext cx="953249" cy="18597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751583"/>
              <a:ext cx="941056" cy="18597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53374" y="104775"/>
              <a:ext cx="723900" cy="72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15425" cy="5143500"/>
            <a:chOff x="28575" y="-1"/>
            <a:chExt cx="911542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" y="-1"/>
              <a:ext cx="9115425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4"/>
              <a:ext cx="790575" cy="495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694690">
              <a:lnSpc>
                <a:spcPct val="100000"/>
              </a:lnSpc>
              <a:spcBef>
                <a:spcPts val="105"/>
              </a:spcBef>
            </a:pPr>
            <a:r>
              <a:rPr dirty="0"/>
              <a:t>ЦАХИМ</a:t>
            </a:r>
            <a:r>
              <a:rPr spc="-80" dirty="0"/>
              <a:t> </a:t>
            </a:r>
            <a:r>
              <a:rPr dirty="0"/>
              <a:t>ѲѲРЧЛѲН</a:t>
            </a:r>
            <a:r>
              <a:rPr spc="-25" dirty="0"/>
              <a:t> </a:t>
            </a:r>
            <a:r>
              <a:rPr spc="-10" dirty="0"/>
              <a:t>ШИНЭЧЛЭЛТ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190625" y="1419225"/>
            <a:ext cx="6524625" cy="2066925"/>
            <a:chOff x="1190625" y="1419225"/>
            <a:chExt cx="6524625" cy="20669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0625" y="1419225"/>
              <a:ext cx="2057400" cy="2057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8750" y="1838325"/>
              <a:ext cx="1581150" cy="1219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1704975"/>
              <a:ext cx="1543050" cy="1047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8325" y="1438275"/>
              <a:ext cx="2066925" cy="204787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34047" y="3927434"/>
            <a:ext cx="3170555" cy="530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ТӨРЕЛІК</a:t>
            </a:r>
            <a:r>
              <a:rPr sz="1600" b="1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НЭГДСЭН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" algn="ctr">
              <a:lnSpc>
                <a:spcPts val="2130"/>
              </a:lnSpc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ШИНЖЛЭЛИЙН</a:t>
            </a:r>
            <a:r>
              <a:rPr sz="16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3010" y="3970971"/>
            <a:ext cx="32975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ШҮҮХ</a:t>
            </a:r>
            <a:r>
              <a:rPr sz="1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ТАНХИМЫГ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АУДИО-</a:t>
            </a:r>
            <a:r>
              <a:rPr sz="14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algn="ct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БИЧЛЭГИЙН</a:t>
            </a:r>
            <a:r>
              <a:rPr sz="1400" b="1" spc="-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СИСТЕМЭЭР</a:t>
            </a:r>
            <a:r>
              <a:rPr sz="1400"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ХАНГАХ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" y="0"/>
            <a:ext cx="9115425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0721" y="235902"/>
            <a:ext cx="5869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ХИЛ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ДАМСАН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ШҮҮХИЙН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САНААЧЛАГА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486" y="1008062"/>
            <a:ext cx="2373313" cy="32944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20" dirty="0">
                <a:latin typeface="Arial" panose="020B0604020202020204" pitchFamily="34" charset="0"/>
                <a:cs typeface="Arial" panose="020B0604020202020204" pitchFamily="34" charset="0"/>
              </a:rPr>
              <a:t>Орос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5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Киргизтан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20" dirty="0">
                <a:latin typeface="Arial" panose="020B0604020202020204" pitchFamily="34" charset="0"/>
                <a:cs typeface="Arial" panose="020B0604020202020204" pitchFamily="34" charset="0"/>
              </a:rPr>
              <a:t>Гүрж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5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Украин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20" dirty="0">
                <a:latin typeface="Arial" panose="020B0604020202020204" pitchFamily="34" charset="0"/>
                <a:cs typeface="Arial" panose="020B0604020202020204" pitchFamily="34" charset="0"/>
              </a:rPr>
              <a:t>Турк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lr>
                <a:srgbClr val="C0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600" b="1" spc="-10" dirty="0">
                <a:latin typeface="Arial" panose="020B0604020202020204" pitchFamily="34" charset="0"/>
                <a:cs typeface="Arial" panose="020B0604020202020204" pitchFamily="34" charset="0"/>
              </a:rPr>
              <a:t>Польш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3984" y="887094"/>
            <a:ext cx="2962275" cy="33951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75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Британи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880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Герман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Нидерланд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880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Итали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0" indent="-355600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Wingdings"/>
              <a:buChar char=""/>
              <a:tabLst>
                <a:tab pos="368300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Өмнөд</a:t>
            </a:r>
            <a:r>
              <a:rPr sz="20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Солонгос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АНЭУ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880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АНУ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54965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Wingdings"/>
              <a:buChar char=""/>
              <a:tabLst>
                <a:tab pos="367665" algn="l"/>
              </a:tabLst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Франц</a:t>
            </a:r>
            <a:r>
              <a:rPr sz="20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болон</a:t>
            </a:r>
            <a:r>
              <a:rPr sz="20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бусад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9575" y="200025"/>
            <a:ext cx="79057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" y="0"/>
            <a:ext cx="908685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92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5"/>
              </a:spcBef>
            </a:pPr>
            <a:r>
              <a:rPr dirty="0"/>
              <a:t>ЦАХИМ</a:t>
            </a:r>
            <a:r>
              <a:rPr spc="-45" dirty="0"/>
              <a:t> </a:t>
            </a:r>
            <a:r>
              <a:rPr dirty="0"/>
              <a:t>ШҮҮХИЙН</a:t>
            </a:r>
            <a:r>
              <a:rPr spc="-5" dirty="0"/>
              <a:t> </a:t>
            </a:r>
            <a:r>
              <a:rPr spc="-10" dirty="0"/>
              <a:t>ШИНЖЛЭЛ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9575" y="200025"/>
            <a:ext cx="790575" cy="495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952" y="1702689"/>
            <a:ext cx="8516620" cy="2708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20"/>
              </a:spcBef>
              <a:tabLst>
                <a:tab pos="3105150" algn="l"/>
                <a:tab pos="5328920" algn="l"/>
                <a:tab pos="7407909" algn="l"/>
              </a:tabLst>
            </a:pPr>
            <a:r>
              <a:rPr sz="9600" b="1" spc="-50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r>
              <a:rPr sz="96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9600" b="1" spc="-50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r>
              <a:rPr sz="96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9600" b="1" spc="-50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r>
              <a:rPr sz="96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9600" b="1" spc="-50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9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5"/>
              </a:spcBef>
              <a:tabLst>
                <a:tab pos="2473325" algn="l"/>
                <a:tab pos="4775835" algn="l"/>
                <a:tab pos="7265034" algn="l"/>
              </a:tabLst>
            </a:pPr>
            <a:r>
              <a:rPr lang="en-US" sz="2000" b="1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2000" b="1" spc="270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ШИЙДВЭРИЙН</a:t>
            </a:r>
            <a:r>
              <a:rPr sz="2325" b="1" baseline="1792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lang="en-US" sz="2325" b="1" baseline="179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2000" b="1" spc="284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baseline="179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ШИЙДВЭРТ</a:t>
            </a:r>
            <a:r>
              <a:rPr sz="2325" b="1" baseline="1792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550" b="1" dirty="0">
                <a:solidFill>
                  <a:srgbClr val="C00000"/>
                </a:solidFill>
                <a:latin typeface="Arial"/>
                <a:cs typeface="Arial"/>
              </a:rPr>
              <a:t>ХЭРГИЙН</a:t>
            </a:r>
            <a:r>
              <a:rPr sz="1550" b="1" spc="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Arial"/>
                <a:cs typeface="Arial"/>
              </a:rPr>
              <a:t>ЯВЦЫН</a:t>
            </a:r>
            <a:r>
              <a:rPr sz="155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550" b="1" spc="-10" dirty="0">
                <a:solidFill>
                  <a:srgbClr val="C00000"/>
                </a:solidFill>
                <a:latin typeface="Arial"/>
                <a:cs typeface="Arial"/>
              </a:rPr>
              <a:t>ХЭРГИЙН</a:t>
            </a:r>
            <a:endParaRPr sz="1550" dirty="0">
              <a:latin typeface="Arial"/>
              <a:cs typeface="Arial"/>
            </a:endParaRPr>
          </a:p>
          <a:p>
            <a:pPr marL="434975">
              <a:lnSpc>
                <a:spcPct val="100000"/>
              </a:lnSpc>
              <a:spcBef>
                <a:spcPts val="20"/>
              </a:spcBef>
              <a:tabLst>
                <a:tab pos="2690495" algn="l"/>
                <a:tab pos="5258435" algn="l"/>
                <a:tab pos="6993890" algn="l"/>
              </a:tabLst>
            </a:pP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УХААЛАГ</a:t>
            </a:r>
            <a:r>
              <a:rPr sz="1400" b="1" spc="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ХАЙЛТ</a:t>
            </a:r>
            <a:r>
              <a:rPr lang="en-US" sz="1550" b="1" spc="-20" dirty="0">
                <a:solidFill>
                  <a:srgbClr val="C00000"/>
                </a:solidFill>
                <a:latin typeface="Calibri"/>
                <a:cs typeface="Calibri"/>
              </a:rPr>
              <a:t>                  </a:t>
            </a: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СОГОГ</a:t>
            </a:r>
            <a:r>
              <a:rPr sz="14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ИЛРҮҮЛЭХ</a:t>
            </a:r>
            <a:r>
              <a:rPr sz="155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550" b="1" spc="-10" dirty="0">
                <a:solidFill>
                  <a:srgbClr val="C00000"/>
                </a:solidFill>
                <a:latin typeface="Arial"/>
                <a:cs typeface="Arial"/>
              </a:rPr>
              <a:t>ХЯНАЛТ</a:t>
            </a:r>
            <a:r>
              <a:rPr sz="155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550" b="1" spc="-10" dirty="0">
                <a:solidFill>
                  <a:srgbClr val="C00000"/>
                </a:solidFill>
                <a:latin typeface="Arial"/>
                <a:cs typeface="Arial"/>
              </a:rPr>
              <a:t>ШИЙДВЭРИЙН</a:t>
            </a:r>
            <a:endParaRPr sz="1550" dirty="0">
              <a:latin typeface="Arial"/>
              <a:cs typeface="Arial"/>
            </a:endParaRPr>
          </a:p>
          <a:p>
            <a:pPr marR="351155" algn="r">
              <a:lnSpc>
                <a:spcPct val="100000"/>
              </a:lnSpc>
              <a:spcBef>
                <a:spcPts val="95"/>
              </a:spcBef>
            </a:pPr>
            <a:r>
              <a:rPr sz="1550" b="1" spc="-10" dirty="0">
                <a:solidFill>
                  <a:srgbClr val="C00000"/>
                </a:solidFill>
                <a:latin typeface="Arial"/>
                <a:cs typeface="Arial"/>
              </a:rPr>
              <a:t>ТААМАГ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8975" y="1638300"/>
            <a:ext cx="1657350" cy="1657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625" y="1638300"/>
            <a:ext cx="1657350" cy="1657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4625" y="1657350"/>
            <a:ext cx="1657350" cy="16573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657350"/>
            <a:ext cx="165735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825"/>
            <a:ext cx="9144000" cy="5019675"/>
            <a:chOff x="0" y="123825"/>
            <a:chExt cx="9144000" cy="5019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3825"/>
              <a:ext cx="9144000" cy="50196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5"/>
              <a:ext cx="790575" cy="495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807085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ЦАХИМ</a:t>
            </a:r>
            <a:r>
              <a:rPr sz="2750" spc="180" dirty="0"/>
              <a:t> </a:t>
            </a:r>
            <a:r>
              <a:rPr sz="2750" dirty="0"/>
              <a:t>ШҮҮХИЙН</a:t>
            </a:r>
            <a:r>
              <a:rPr sz="2750" spc="190" dirty="0"/>
              <a:t> </a:t>
            </a:r>
            <a:r>
              <a:rPr sz="2750" spc="-10" dirty="0"/>
              <a:t>ШИНЖЛЭЛ</a:t>
            </a:r>
            <a:endParaRPr sz="275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" y="990600"/>
            <a:ext cx="791527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" y="0"/>
            <a:ext cx="9115425" cy="5143500"/>
            <a:chOff x="28575" y="0"/>
            <a:chExt cx="911542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" y="0"/>
              <a:ext cx="9115425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4"/>
              <a:ext cx="790575" cy="4953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59192" y="128905"/>
            <a:ext cx="670814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86305" marR="5080" indent="-2174240">
              <a:lnSpc>
                <a:spcPct val="100000"/>
              </a:lnSpc>
              <a:spcBef>
                <a:spcPts val="130"/>
              </a:spcBef>
            </a:pP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ШҮҮХИЙН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ХЭРЭГ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ХЯНАН</a:t>
            </a:r>
            <a:r>
              <a:rPr sz="2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ШИЙДВЭРЛЭХ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АЖИЛЛАГААНЫ 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АВТОМАТЖУУЛАЛТ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8175" y="1066800"/>
            <a:ext cx="8096250" cy="3733800"/>
            <a:chOff x="638175" y="1066800"/>
            <a:chExt cx="8096250" cy="37338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175" y="1066800"/>
              <a:ext cx="1409700" cy="16573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00" y="3000375"/>
              <a:ext cx="1419225" cy="180022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38651" y="929322"/>
            <a:ext cx="1409700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ШҮҮГЧ</a:t>
            </a:r>
            <a:r>
              <a:rPr sz="275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564" y="1359280"/>
            <a:ext cx="6547484" cy="34273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71240" indent="-457834">
              <a:lnSpc>
                <a:spcPct val="100000"/>
              </a:lnSpc>
              <a:spcBef>
                <a:spcPts val="130"/>
              </a:spcBef>
              <a:buChar char="-"/>
              <a:tabLst>
                <a:tab pos="3571240" algn="l"/>
              </a:tabLst>
            </a:pPr>
            <a:r>
              <a:rPr sz="24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Хянана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240" indent="-457834">
              <a:lnSpc>
                <a:spcPct val="100000"/>
              </a:lnSpc>
              <a:spcBef>
                <a:spcPts val="80"/>
              </a:spcBef>
              <a:buChar char="-"/>
              <a:tabLst>
                <a:tab pos="3571240" algn="l"/>
              </a:tabLst>
            </a:pP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Гарын</a:t>
            </a:r>
            <a:r>
              <a:rPr sz="2400" spc="-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үсэг</a:t>
            </a:r>
            <a:r>
              <a:rPr sz="24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зурна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240" indent="-457834">
              <a:lnSpc>
                <a:spcPct val="100000"/>
              </a:lnSpc>
              <a:spcBef>
                <a:spcPts val="80"/>
              </a:spcBef>
              <a:buChar char="-"/>
              <a:tabLst>
                <a:tab pos="3571240" algn="l"/>
              </a:tabLst>
            </a:pP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Хариуцлага</a:t>
            </a:r>
            <a:r>
              <a:rPr sz="2400" spc="1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хүлээнэ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sz="2400" b="1" spc="4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har char="-"/>
              <a:tabLst>
                <a:tab pos="469900" algn="l"/>
              </a:tabLst>
            </a:pP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sz="2400" spc="8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бүртгэнэ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80"/>
              </a:spcBef>
              <a:buChar char="-"/>
              <a:tabLst>
                <a:tab pos="469900" algn="l"/>
              </a:tabLst>
            </a:pP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Шинжилгээ</a:t>
            </a:r>
            <a:r>
              <a:rPr sz="2400" spc="2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хийнэ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0534" marR="1783080" indent="-457834">
              <a:lnSpc>
                <a:spcPts val="3379"/>
              </a:lnSpc>
              <a:spcBef>
                <a:spcPts val="35"/>
              </a:spcBef>
              <a:buChar char="-"/>
              <a:tabLst>
                <a:tab pos="470534" algn="l"/>
              </a:tabLst>
            </a:pP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2400" spc="1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шийдвэрийн</a:t>
            </a:r>
            <a:r>
              <a:rPr sz="2400" spc="1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төсѳл боловсруулна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98"/>
            <a:ext cx="8915400" cy="5067300"/>
            <a:chOff x="0" y="76198"/>
            <a:chExt cx="8915400" cy="506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8"/>
              <a:ext cx="8915399" cy="50672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5"/>
              <a:ext cx="790575" cy="4953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68804" y="219392"/>
            <a:ext cx="598678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ШҮҮХИЙН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ХЭРЭГ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ХЯНАН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ШИЙДВЭРЛЭХ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АЖИЛЛАГААНЫ</a:t>
            </a:r>
            <a:endParaRPr sz="1800" dirty="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20"/>
              </a:spcBef>
            </a:pP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АВТОМАТЖУУЛАЛТ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800" y="1133411"/>
            <a:ext cx="2319655" cy="767080"/>
            <a:chOff x="304800" y="1133411"/>
            <a:chExt cx="2319655" cy="7670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152461"/>
              <a:ext cx="347662" cy="4619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75" y="1133411"/>
              <a:ext cx="1214437" cy="4905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850" y="1133411"/>
              <a:ext cx="1157287" cy="4905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428686"/>
              <a:ext cx="347662" cy="4619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775" y="1409636"/>
              <a:ext cx="1319149" cy="49053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1637" y="887877"/>
            <a:ext cx="2764155" cy="8820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Иргэний</a:t>
            </a:r>
            <a:r>
              <a:rPr sz="1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хэрэг:</a:t>
            </a:r>
            <a:endParaRPr sz="1800" dirty="0">
              <a:latin typeface="Arial"/>
              <a:cs typeface="Arial"/>
            </a:endParaRPr>
          </a:p>
          <a:p>
            <a:pPr marL="233045" indent="-19431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3304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Аяллын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хязгаар</a:t>
            </a:r>
            <a:endParaRPr sz="1800" dirty="0">
              <a:latin typeface="Arial"/>
              <a:cs typeface="Arial"/>
            </a:endParaRPr>
          </a:p>
          <a:p>
            <a:pPr marL="233045" indent="-19431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3304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Шүүхийн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шийдвэрүүд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86765" y="1409636"/>
            <a:ext cx="2657475" cy="3308985"/>
            <a:chOff x="886765" y="1409636"/>
            <a:chExt cx="2657475" cy="330898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1150" y="1409636"/>
              <a:ext cx="1719326" cy="49053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81301" y="2150618"/>
              <a:ext cx="1262380" cy="2284095"/>
            </a:xfrm>
            <a:custGeom>
              <a:avLst/>
              <a:gdLst/>
              <a:ahLst/>
              <a:cxnLst/>
              <a:rect l="l" t="t" r="r" b="b"/>
              <a:pathLst>
                <a:path w="1262379" h="2284095">
                  <a:moveTo>
                    <a:pt x="0" y="0"/>
                  </a:moveTo>
                  <a:lnTo>
                    <a:pt x="0" y="1262380"/>
                  </a:lnTo>
                  <a:lnTo>
                    <a:pt x="741934" y="2283650"/>
                  </a:lnTo>
                  <a:lnTo>
                    <a:pt x="782097" y="2253229"/>
                  </a:lnTo>
                  <a:lnTo>
                    <a:pt x="820845" y="2221378"/>
                  </a:lnTo>
                  <a:lnTo>
                    <a:pt x="858152" y="2188149"/>
                  </a:lnTo>
                  <a:lnTo>
                    <a:pt x="893991" y="2153593"/>
                  </a:lnTo>
                  <a:lnTo>
                    <a:pt x="928337" y="2117761"/>
                  </a:lnTo>
                  <a:lnTo>
                    <a:pt x="961163" y="2080703"/>
                  </a:lnTo>
                  <a:lnTo>
                    <a:pt x="992444" y="2042472"/>
                  </a:lnTo>
                  <a:lnTo>
                    <a:pt x="1022152" y="2003117"/>
                  </a:lnTo>
                  <a:lnTo>
                    <a:pt x="1050262" y="1962690"/>
                  </a:lnTo>
                  <a:lnTo>
                    <a:pt x="1076748" y="1921243"/>
                  </a:lnTo>
                  <a:lnTo>
                    <a:pt x="1101584" y="1878825"/>
                  </a:lnTo>
                  <a:lnTo>
                    <a:pt x="1124743" y="1835489"/>
                  </a:lnTo>
                  <a:lnTo>
                    <a:pt x="1146200" y="1791285"/>
                  </a:lnTo>
                  <a:lnTo>
                    <a:pt x="1165928" y="1746265"/>
                  </a:lnTo>
                  <a:lnTo>
                    <a:pt x="1183901" y="1700479"/>
                  </a:lnTo>
                  <a:lnTo>
                    <a:pt x="1200093" y="1653978"/>
                  </a:lnTo>
                  <a:lnTo>
                    <a:pt x="1214478" y="1606814"/>
                  </a:lnTo>
                  <a:lnTo>
                    <a:pt x="1227030" y="1559038"/>
                  </a:lnTo>
                  <a:lnTo>
                    <a:pt x="1237722" y="1510700"/>
                  </a:lnTo>
                  <a:lnTo>
                    <a:pt x="1246529" y="1461852"/>
                  </a:lnTo>
                  <a:lnTo>
                    <a:pt x="1253425" y="1412545"/>
                  </a:lnTo>
                  <a:lnTo>
                    <a:pt x="1258382" y="1362830"/>
                  </a:lnTo>
                  <a:lnTo>
                    <a:pt x="1261376" y="1312758"/>
                  </a:lnTo>
                  <a:lnTo>
                    <a:pt x="1262379" y="1262380"/>
                  </a:lnTo>
                  <a:lnTo>
                    <a:pt x="1261468" y="1213955"/>
                  </a:lnTo>
                  <a:lnTo>
                    <a:pt x="1258754" y="1165992"/>
                  </a:lnTo>
                  <a:lnTo>
                    <a:pt x="1254272" y="1118523"/>
                  </a:lnTo>
                  <a:lnTo>
                    <a:pt x="1248054" y="1071581"/>
                  </a:lnTo>
                  <a:lnTo>
                    <a:pt x="1240132" y="1025198"/>
                  </a:lnTo>
                  <a:lnTo>
                    <a:pt x="1230539" y="979407"/>
                  </a:lnTo>
                  <a:lnTo>
                    <a:pt x="1219309" y="934241"/>
                  </a:lnTo>
                  <a:lnTo>
                    <a:pt x="1206472" y="889732"/>
                  </a:lnTo>
                  <a:lnTo>
                    <a:pt x="1192064" y="845913"/>
                  </a:lnTo>
                  <a:lnTo>
                    <a:pt x="1176115" y="802817"/>
                  </a:lnTo>
                  <a:lnTo>
                    <a:pt x="1158659" y="760476"/>
                  </a:lnTo>
                  <a:lnTo>
                    <a:pt x="1139729" y="718924"/>
                  </a:lnTo>
                  <a:lnTo>
                    <a:pt x="1119357" y="678192"/>
                  </a:lnTo>
                  <a:lnTo>
                    <a:pt x="1097575" y="638313"/>
                  </a:lnTo>
                  <a:lnTo>
                    <a:pt x="1074418" y="599321"/>
                  </a:lnTo>
                  <a:lnTo>
                    <a:pt x="1049917" y="561248"/>
                  </a:lnTo>
                  <a:lnTo>
                    <a:pt x="1024104" y="524126"/>
                  </a:lnTo>
                  <a:lnTo>
                    <a:pt x="997014" y="487988"/>
                  </a:lnTo>
                  <a:lnTo>
                    <a:pt x="968678" y="452867"/>
                  </a:lnTo>
                  <a:lnTo>
                    <a:pt x="939129" y="418796"/>
                  </a:lnTo>
                  <a:lnTo>
                    <a:pt x="908400" y="385807"/>
                  </a:lnTo>
                  <a:lnTo>
                    <a:pt x="876524" y="353933"/>
                  </a:lnTo>
                  <a:lnTo>
                    <a:pt x="843532" y="323206"/>
                  </a:lnTo>
                  <a:lnTo>
                    <a:pt x="809459" y="293660"/>
                  </a:lnTo>
                  <a:lnTo>
                    <a:pt x="774337" y="265326"/>
                  </a:lnTo>
                  <a:lnTo>
                    <a:pt x="738198" y="238239"/>
                  </a:lnTo>
                  <a:lnTo>
                    <a:pt x="701075" y="212429"/>
                  </a:lnTo>
                  <a:lnTo>
                    <a:pt x="663002" y="187931"/>
                  </a:lnTo>
                  <a:lnTo>
                    <a:pt x="624009" y="164776"/>
                  </a:lnTo>
                  <a:lnTo>
                    <a:pt x="584131" y="142998"/>
                  </a:lnTo>
                  <a:lnTo>
                    <a:pt x="543400" y="122629"/>
                  </a:lnTo>
                  <a:lnTo>
                    <a:pt x="501849" y="103701"/>
                  </a:lnTo>
                  <a:lnTo>
                    <a:pt x="459510" y="86248"/>
                  </a:lnTo>
                  <a:lnTo>
                    <a:pt x="416416" y="70302"/>
                  </a:lnTo>
                  <a:lnTo>
                    <a:pt x="372600" y="55896"/>
                  </a:lnTo>
                  <a:lnTo>
                    <a:pt x="328095" y="43062"/>
                  </a:lnTo>
                  <a:lnTo>
                    <a:pt x="282933" y="31833"/>
                  </a:lnTo>
                  <a:lnTo>
                    <a:pt x="237146" y="22243"/>
                  </a:lnTo>
                  <a:lnTo>
                    <a:pt x="190769" y="14322"/>
                  </a:lnTo>
                  <a:lnTo>
                    <a:pt x="143833" y="8105"/>
                  </a:lnTo>
                  <a:lnTo>
                    <a:pt x="96371" y="3624"/>
                  </a:lnTo>
                  <a:lnTo>
                    <a:pt x="48415" y="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765" y="2193544"/>
              <a:ext cx="2004695" cy="2525395"/>
            </a:xfrm>
            <a:custGeom>
              <a:avLst/>
              <a:gdLst/>
              <a:ahLst/>
              <a:cxnLst/>
              <a:rect l="l" t="t" r="r" b="b"/>
              <a:pathLst>
                <a:path w="2004695" h="2525395">
                  <a:moveTo>
                    <a:pt x="1262455" y="0"/>
                  </a:moveTo>
                  <a:lnTo>
                    <a:pt x="1212562" y="986"/>
                  </a:lnTo>
                  <a:lnTo>
                    <a:pt x="1162884" y="3934"/>
                  </a:lnTo>
                  <a:lnTo>
                    <a:pt x="1113476" y="8826"/>
                  </a:lnTo>
                  <a:lnTo>
                    <a:pt x="1064391" y="15642"/>
                  </a:lnTo>
                  <a:lnTo>
                    <a:pt x="1015684" y="24366"/>
                  </a:lnTo>
                  <a:lnTo>
                    <a:pt x="967409" y="34979"/>
                  </a:lnTo>
                  <a:lnTo>
                    <a:pt x="919621" y="47464"/>
                  </a:lnTo>
                  <a:lnTo>
                    <a:pt x="872375" y="61801"/>
                  </a:lnTo>
                  <a:lnTo>
                    <a:pt x="825723" y="77973"/>
                  </a:lnTo>
                  <a:lnTo>
                    <a:pt x="779721" y="95963"/>
                  </a:lnTo>
                  <a:lnTo>
                    <a:pt x="734423" y="115751"/>
                  </a:lnTo>
                  <a:lnTo>
                    <a:pt x="689884" y="137320"/>
                  </a:lnTo>
                  <a:lnTo>
                    <a:pt x="646156" y="160652"/>
                  </a:lnTo>
                  <a:lnTo>
                    <a:pt x="603296" y="185729"/>
                  </a:lnTo>
                  <a:lnTo>
                    <a:pt x="561357" y="212533"/>
                  </a:lnTo>
                  <a:lnTo>
                    <a:pt x="520394" y="241045"/>
                  </a:lnTo>
                  <a:lnTo>
                    <a:pt x="481761" y="270247"/>
                  </a:lnTo>
                  <a:lnTo>
                    <a:pt x="444559" y="300634"/>
                  </a:lnTo>
                  <a:lnTo>
                    <a:pt x="408796" y="332161"/>
                  </a:lnTo>
                  <a:lnTo>
                    <a:pt x="374479" y="364784"/>
                  </a:lnTo>
                  <a:lnTo>
                    <a:pt x="341615" y="398456"/>
                  </a:lnTo>
                  <a:lnTo>
                    <a:pt x="310212" y="433131"/>
                  </a:lnTo>
                  <a:lnTo>
                    <a:pt x="280277" y="468764"/>
                  </a:lnTo>
                  <a:lnTo>
                    <a:pt x="251816" y="505309"/>
                  </a:lnTo>
                  <a:lnTo>
                    <a:pt x="224838" y="542721"/>
                  </a:lnTo>
                  <a:lnTo>
                    <a:pt x="199349" y="580954"/>
                  </a:lnTo>
                  <a:lnTo>
                    <a:pt x="175357" y="619962"/>
                  </a:lnTo>
                  <a:lnTo>
                    <a:pt x="152869" y="659700"/>
                  </a:lnTo>
                  <a:lnTo>
                    <a:pt x="131892" y="700122"/>
                  </a:lnTo>
                  <a:lnTo>
                    <a:pt x="112433" y="741182"/>
                  </a:lnTo>
                  <a:lnTo>
                    <a:pt x="94500" y="782834"/>
                  </a:lnTo>
                  <a:lnTo>
                    <a:pt x="78100" y="825034"/>
                  </a:lnTo>
                  <a:lnTo>
                    <a:pt x="63240" y="867735"/>
                  </a:lnTo>
                  <a:lnTo>
                    <a:pt x="49927" y="910892"/>
                  </a:lnTo>
                  <a:lnTo>
                    <a:pt x="38169" y="954458"/>
                  </a:lnTo>
                  <a:lnTo>
                    <a:pt x="27973" y="998389"/>
                  </a:lnTo>
                  <a:lnTo>
                    <a:pt x="19346" y="1042639"/>
                  </a:lnTo>
                  <a:lnTo>
                    <a:pt x="12295" y="1087162"/>
                  </a:lnTo>
                  <a:lnTo>
                    <a:pt x="6828" y="1131912"/>
                  </a:lnTo>
                  <a:lnTo>
                    <a:pt x="2951" y="1176844"/>
                  </a:lnTo>
                  <a:lnTo>
                    <a:pt x="673" y="1221912"/>
                  </a:lnTo>
                  <a:lnTo>
                    <a:pt x="0" y="1267071"/>
                  </a:lnTo>
                  <a:lnTo>
                    <a:pt x="939" y="1312274"/>
                  </a:lnTo>
                  <a:lnTo>
                    <a:pt x="3498" y="1357476"/>
                  </a:lnTo>
                  <a:lnTo>
                    <a:pt x="7684" y="1402632"/>
                  </a:lnTo>
                  <a:lnTo>
                    <a:pt x="13504" y="1447696"/>
                  </a:lnTo>
                  <a:lnTo>
                    <a:pt x="20965" y="1492622"/>
                  </a:lnTo>
                  <a:lnTo>
                    <a:pt x="30076" y="1537364"/>
                  </a:lnTo>
                  <a:lnTo>
                    <a:pt x="40842" y="1581878"/>
                  </a:lnTo>
                  <a:lnTo>
                    <a:pt x="53271" y="1626116"/>
                  </a:lnTo>
                  <a:lnTo>
                    <a:pt x="67371" y="1670034"/>
                  </a:lnTo>
                  <a:lnTo>
                    <a:pt x="83148" y="1713586"/>
                  </a:lnTo>
                  <a:lnTo>
                    <a:pt x="100611" y="1756727"/>
                  </a:lnTo>
                  <a:lnTo>
                    <a:pt x="119765" y="1799409"/>
                  </a:lnTo>
                  <a:lnTo>
                    <a:pt x="140619" y="1841589"/>
                  </a:lnTo>
                  <a:lnTo>
                    <a:pt x="163179" y="1883220"/>
                  </a:lnTo>
                  <a:lnTo>
                    <a:pt x="187453" y="1924257"/>
                  </a:lnTo>
                  <a:lnTo>
                    <a:pt x="213448" y="1964653"/>
                  </a:lnTo>
                  <a:lnTo>
                    <a:pt x="241172" y="2004364"/>
                  </a:lnTo>
                  <a:lnTo>
                    <a:pt x="270369" y="2043001"/>
                  </a:lnTo>
                  <a:lnTo>
                    <a:pt x="300753" y="2080206"/>
                  </a:lnTo>
                  <a:lnTo>
                    <a:pt x="332278" y="2115972"/>
                  </a:lnTo>
                  <a:lnTo>
                    <a:pt x="364897" y="2150292"/>
                  </a:lnTo>
                  <a:lnTo>
                    <a:pt x="398566" y="2183159"/>
                  </a:lnTo>
                  <a:lnTo>
                    <a:pt x="433239" y="2214565"/>
                  </a:lnTo>
                  <a:lnTo>
                    <a:pt x="468869" y="2244503"/>
                  </a:lnTo>
                  <a:lnTo>
                    <a:pt x="505412" y="2272966"/>
                  </a:lnTo>
                  <a:lnTo>
                    <a:pt x="542822" y="2299946"/>
                  </a:lnTo>
                  <a:lnTo>
                    <a:pt x="581052" y="2325437"/>
                  </a:lnTo>
                  <a:lnTo>
                    <a:pt x="620058" y="2349431"/>
                  </a:lnTo>
                  <a:lnTo>
                    <a:pt x="659793" y="2371921"/>
                  </a:lnTo>
                  <a:lnTo>
                    <a:pt x="700213" y="2392900"/>
                  </a:lnTo>
                  <a:lnTo>
                    <a:pt x="741271" y="2412360"/>
                  </a:lnTo>
                  <a:lnTo>
                    <a:pt x="782922" y="2430295"/>
                  </a:lnTo>
                  <a:lnTo>
                    <a:pt x="825119" y="2446697"/>
                  </a:lnTo>
                  <a:lnTo>
                    <a:pt x="867819" y="2461558"/>
                  </a:lnTo>
                  <a:lnTo>
                    <a:pt x="910973" y="2474872"/>
                  </a:lnTo>
                  <a:lnTo>
                    <a:pt x="954538" y="2486631"/>
                  </a:lnTo>
                  <a:lnTo>
                    <a:pt x="998467" y="2496828"/>
                  </a:lnTo>
                  <a:lnTo>
                    <a:pt x="1042715" y="2505456"/>
                  </a:lnTo>
                  <a:lnTo>
                    <a:pt x="1087236" y="2512508"/>
                  </a:lnTo>
                  <a:lnTo>
                    <a:pt x="1131985" y="2517976"/>
                  </a:lnTo>
                  <a:lnTo>
                    <a:pt x="1176915" y="2521854"/>
                  </a:lnTo>
                  <a:lnTo>
                    <a:pt x="1221981" y="2524133"/>
                  </a:lnTo>
                  <a:lnTo>
                    <a:pt x="1267138" y="2524807"/>
                  </a:lnTo>
                  <a:lnTo>
                    <a:pt x="1312340" y="2523868"/>
                  </a:lnTo>
                  <a:lnTo>
                    <a:pt x="1357540" y="2521309"/>
                  </a:lnTo>
                  <a:lnTo>
                    <a:pt x="1402694" y="2517124"/>
                  </a:lnTo>
                  <a:lnTo>
                    <a:pt x="1447756" y="2511304"/>
                  </a:lnTo>
                  <a:lnTo>
                    <a:pt x="1492680" y="2503843"/>
                  </a:lnTo>
                  <a:lnTo>
                    <a:pt x="1537420" y="2494733"/>
                  </a:lnTo>
                  <a:lnTo>
                    <a:pt x="1581931" y="2483967"/>
                  </a:lnTo>
                  <a:lnTo>
                    <a:pt x="1626167" y="2471537"/>
                  </a:lnTo>
                  <a:lnTo>
                    <a:pt x="1670083" y="2457438"/>
                  </a:lnTo>
                  <a:lnTo>
                    <a:pt x="1713632" y="2441661"/>
                  </a:lnTo>
                  <a:lnTo>
                    <a:pt x="1756770" y="2424198"/>
                  </a:lnTo>
                  <a:lnTo>
                    <a:pt x="1799450" y="2405044"/>
                  </a:lnTo>
                  <a:lnTo>
                    <a:pt x="1841627" y="2384190"/>
                  </a:lnTo>
                  <a:lnTo>
                    <a:pt x="1883255" y="2361630"/>
                  </a:lnTo>
                  <a:lnTo>
                    <a:pt x="1924288" y="2337356"/>
                  </a:lnTo>
                  <a:lnTo>
                    <a:pt x="1964682" y="2311361"/>
                  </a:lnTo>
                  <a:lnTo>
                    <a:pt x="2004389" y="2283637"/>
                  </a:lnTo>
                  <a:lnTo>
                    <a:pt x="1262455" y="1262380"/>
                  </a:lnTo>
                  <a:lnTo>
                    <a:pt x="126245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29280" y="2930842"/>
            <a:ext cx="5410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9019" y="3554095"/>
            <a:ext cx="54038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62500" y="1123886"/>
            <a:ext cx="3881754" cy="681355"/>
            <a:chOff x="4762500" y="1123886"/>
            <a:chExt cx="3881754" cy="68135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2500" y="1123886"/>
              <a:ext cx="947737" cy="4429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5450" y="1123886"/>
              <a:ext cx="1585849" cy="4429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6575" y="1123886"/>
              <a:ext cx="852487" cy="4429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4275" y="1123886"/>
              <a:ext cx="1109662" cy="4429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2500" y="1362011"/>
              <a:ext cx="1081087" cy="4429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38800" y="1362011"/>
              <a:ext cx="1119187" cy="4429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3200" y="1362011"/>
              <a:ext cx="957262" cy="44291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890134" y="855014"/>
            <a:ext cx="3827145" cy="83311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Захиргааны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зѳрчлүүд</a:t>
            </a:r>
            <a:r>
              <a:rPr sz="155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550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204"/>
              </a:spcBef>
            </a:pP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Замын</a:t>
            </a:r>
            <a:r>
              <a:rPr sz="155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хѳдѳлгѳѳний</a:t>
            </a:r>
            <a:r>
              <a:rPr sz="1550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хууль</a:t>
            </a:r>
            <a:r>
              <a:rPr sz="155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1F5F"/>
                </a:solidFill>
                <a:latin typeface="Arial"/>
                <a:cs typeface="Arial"/>
              </a:rPr>
              <a:t>дүрмийг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зѳрчсѳн</a:t>
            </a:r>
            <a:r>
              <a:rPr sz="155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үйлдлээ</a:t>
            </a:r>
            <a:r>
              <a:rPr sz="1550" b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хүлээн</a:t>
            </a:r>
            <a:r>
              <a:rPr sz="155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1F5F"/>
                </a:solidFill>
                <a:latin typeface="Arial"/>
                <a:cs typeface="Arial"/>
              </a:rPr>
              <a:t>зѳвшѳѳрсѳн</a:t>
            </a:r>
            <a:endParaRPr sz="155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06092" y="1362011"/>
            <a:ext cx="3418840" cy="3389629"/>
            <a:chOff x="5406092" y="1362011"/>
            <a:chExt cx="3418840" cy="3389629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5675" y="1362011"/>
              <a:ext cx="1519174" cy="4429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813296" y="2108454"/>
              <a:ext cx="1285875" cy="1905000"/>
            </a:xfrm>
            <a:custGeom>
              <a:avLst/>
              <a:gdLst/>
              <a:ahLst/>
              <a:cxnLst/>
              <a:rect l="l" t="t" r="r" b="b"/>
              <a:pathLst>
                <a:path w="1285875" h="1905000">
                  <a:moveTo>
                    <a:pt x="0" y="0"/>
                  </a:moveTo>
                  <a:lnTo>
                    <a:pt x="0" y="1285239"/>
                  </a:lnTo>
                  <a:lnTo>
                    <a:pt x="1126362" y="1904466"/>
                  </a:lnTo>
                  <a:lnTo>
                    <a:pt x="1149543" y="1860282"/>
                  </a:lnTo>
                  <a:lnTo>
                    <a:pt x="1170950" y="1815326"/>
                  </a:lnTo>
                  <a:lnTo>
                    <a:pt x="1190570" y="1769652"/>
                  </a:lnTo>
                  <a:lnTo>
                    <a:pt x="1208390" y="1723313"/>
                  </a:lnTo>
                  <a:lnTo>
                    <a:pt x="1224394" y="1676363"/>
                  </a:lnTo>
                  <a:lnTo>
                    <a:pt x="1238568" y="1628856"/>
                  </a:lnTo>
                  <a:lnTo>
                    <a:pt x="1250899" y="1580847"/>
                  </a:lnTo>
                  <a:lnTo>
                    <a:pt x="1261371" y="1532388"/>
                  </a:lnTo>
                  <a:lnTo>
                    <a:pt x="1269972" y="1483534"/>
                  </a:lnTo>
                  <a:lnTo>
                    <a:pt x="1276686" y="1434338"/>
                  </a:lnTo>
                  <a:lnTo>
                    <a:pt x="1281499" y="1384854"/>
                  </a:lnTo>
                  <a:lnTo>
                    <a:pt x="1284397" y="1335137"/>
                  </a:lnTo>
                  <a:lnTo>
                    <a:pt x="1285367" y="1285239"/>
                  </a:lnTo>
                  <a:lnTo>
                    <a:pt x="1284480" y="1237057"/>
                  </a:lnTo>
                  <a:lnTo>
                    <a:pt x="1281840" y="1189322"/>
                  </a:lnTo>
                  <a:lnTo>
                    <a:pt x="1277479" y="1142066"/>
                  </a:lnTo>
                  <a:lnTo>
                    <a:pt x="1271428" y="1095320"/>
                  </a:lnTo>
                  <a:lnTo>
                    <a:pt x="1263717" y="1049114"/>
                  </a:lnTo>
                  <a:lnTo>
                    <a:pt x="1254378" y="1003480"/>
                  </a:lnTo>
                  <a:lnTo>
                    <a:pt x="1243441" y="958448"/>
                  </a:lnTo>
                  <a:lnTo>
                    <a:pt x="1230938" y="914051"/>
                  </a:lnTo>
                  <a:lnTo>
                    <a:pt x="1216901" y="870318"/>
                  </a:lnTo>
                  <a:lnTo>
                    <a:pt x="1201359" y="827282"/>
                  </a:lnTo>
                  <a:lnTo>
                    <a:pt x="1184344" y="784973"/>
                  </a:lnTo>
                  <a:lnTo>
                    <a:pt x="1165887" y="743421"/>
                  </a:lnTo>
                  <a:lnTo>
                    <a:pt x="1146020" y="702659"/>
                  </a:lnTo>
                  <a:lnTo>
                    <a:pt x="1124773" y="662718"/>
                  </a:lnTo>
                  <a:lnTo>
                    <a:pt x="1102177" y="623628"/>
                  </a:lnTo>
                  <a:lnTo>
                    <a:pt x="1078264" y="585420"/>
                  </a:lnTo>
                  <a:lnTo>
                    <a:pt x="1053065" y="548125"/>
                  </a:lnTo>
                  <a:lnTo>
                    <a:pt x="1026610" y="511776"/>
                  </a:lnTo>
                  <a:lnTo>
                    <a:pt x="998931" y="476401"/>
                  </a:lnTo>
                  <a:lnTo>
                    <a:pt x="970059" y="442034"/>
                  </a:lnTo>
                  <a:lnTo>
                    <a:pt x="940024" y="408704"/>
                  </a:lnTo>
                  <a:lnTo>
                    <a:pt x="908859" y="376443"/>
                  </a:lnTo>
                  <a:lnTo>
                    <a:pt x="876594" y="345282"/>
                  </a:lnTo>
                  <a:lnTo>
                    <a:pt x="843260" y="315252"/>
                  </a:lnTo>
                  <a:lnTo>
                    <a:pt x="808888" y="286384"/>
                  </a:lnTo>
                  <a:lnTo>
                    <a:pt x="773510" y="258710"/>
                  </a:lnTo>
                  <a:lnTo>
                    <a:pt x="737156" y="232259"/>
                  </a:lnTo>
                  <a:lnTo>
                    <a:pt x="699857" y="207064"/>
                  </a:lnTo>
                  <a:lnTo>
                    <a:pt x="661646" y="183154"/>
                  </a:lnTo>
                  <a:lnTo>
                    <a:pt x="622552" y="160563"/>
                  </a:lnTo>
                  <a:lnTo>
                    <a:pt x="582606" y="139319"/>
                  </a:lnTo>
                  <a:lnTo>
                    <a:pt x="541841" y="119455"/>
                  </a:lnTo>
                  <a:lnTo>
                    <a:pt x="500286" y="101002"/>
                  </a:lnTo>
                  <a:lnTo>
                    <a:pt x="457974" y="83991"/>
                  </a:lnTo>
                  <a:lnTo>
                    <a:pt x="414934" y="68452"/>
                  </a:lnTo>
                  <a:lnTo>
                    <a:pt x="371199" y="54417"/>
                  </a:lnTo>
                  <a:lnTo>
                    <a:pt x="326799" y="41916"/>
                  </a:lnTo>
                  <a:lnTo>
                    <a:pt x="281766" y="30982"/>
                  </a:lnTo>
                  <a:lnTo>
                    <a:pt x="236130" y="21645"/>
                  </a:lnTo>
                  <a:lnTo>
                    <a:pt x="189922" y="13935"/>
                  </a:lnTo>
                  <a:lnTo>
                    <a:pt x="143174" y="7885"/>
                  </a:lnTo>
                  <a:lnTo>
                    <a:pt x="95917" y="3525"/>
                  </a:lnTo>
                  <a:lnTo>
                    <a:pt x="48182" y="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06092" y="2180336"/>
              <a:ext cx="2412365" cy="2571115"/>
            </a:xfrm>
            <a:custGeom>
              <a:avLst/>
              <a:gdLst/>
              <a:ahLst/>
              <a:cxnLst/>
              <a:rect l="l" t="t" r="r" b="b"/>
              <a:pathLst>
                <a:path w="2412365" h="2571115">
                  <a:moveTo>
                    <a:pt x="1285537" y="0"/>
                  </a:moveTo>
                  <a:lnTo>
                    <a:pt x="1235450" y="972"/>
                  </a:lnTo>
                  <a:lnTo>
                    <a:pt x="1185695" y="3870"/>
                  </a:lnTo>
                  <a:lnTo>
                    <a:pt x="1136318" y="8668"/>
                  </a:lnTo>
                  <a:lnTo>
                    <a:pt x="1087364" y="15338"/>
                  </a:lnTo>
                  <a:lnTo>
                    <a:pt x="1038880" y="23852"/>
                  </a:lnTo>
                  <a:lnTo>
                    <a:pt x="990911" y="34183"/>
                  </a:lnTo>
                  <a:lnTo>
                    <a:pt x="943505" y="46305"/>
                  </a:lnTo>
                  <a:lnTo>
                    <a:pt x="896706" y="60189"/>
                  </a:lnTo>
                  <a:lnTo>
                    <a:pt x="850560" y="75809"/>
                  </a:lnTo>
                  <a:lnTo>
                    <a:pt x="805115" y="93138"/>
                  </a:lnTo>
                  <a:lnTo>
                    <a:pt x="760415" y="112147"/>
                  </a:lnTo>
                  <a:lnTo>
                    <a:pt x="716507" y="132811"/>
                  </a:lnTo>
                  <a:lnTo>
                    <a:pt x="673436" y="155101"/>
                  </a:lnTo>
                  <a:lnTo>
                    <a:pt x="631249" y="178990"/>
                  </a:lnTo>
                  <a:lnTo>
                    <a:pt x="589992" y="204452"/>
                  </a:lnTo>
                  <a:lnTo>
                    <a:pt x="549711" y="231458"/>
                  </a:lnTo>
                  <a:lnTo>
                    <a:pt x="510451" y="259982"/>
                  </a:lnTo>
                  <a:lnTo>
                    <a:pt x="472258" y="289996"/>
                  </a:lnTo>
                  <a:lnTo>
                    <a:pt x="435180" y="321474"/>
                  </a:lnTo>
                  <a:lnTo>
                    <a:pt x="399261" y="354387"/>
                  </a:lnTo>
                  <a:lnTo>
                    <a:pt x="364547" y="388709"/>
                  </a:lnTo>
                  <a:lnTo>
                    <a:pt x="331086" y="424412"/>
                  </a:lnTo>
                  <a:lnTo>
                    <a:pt x="298921" y="461469"/>
                  </a:lnTo>
                  <a:lnTo>
                    <a:pt x="268101" y="499854"/>
                  </a:lnTo>
                  <a:lnTo>
                    <a:pt x="238670" y="539538"/>
                  </a:lnTo>
                  <a:lnTo>
                    <a:pt x="210674" y="580494"/>
                  </a:lnTo>
                  <a:lnTo>
                    <a:pt x="184161" y="622695"/>
                  </a:lnTo>
                  <a:lnTo>
                    <a:pt x="159174" y="666114"/>
                  </a:lnTo>
                  <a:lnTo>
                    <a:pt x="136744" y="708767"/>
                  </a:lnTo>
                  <a:lnTo>
                    <a:pt x="116063" y="751871"/>
                  </a:lnTo>
                  <a:lnTo>
                    <a:pt x="97122" y="795386"/>
                  </a:lnTo>
                  <a:lnTo>
                    <a:pt x="79906" y="839268"/>
                  </a:lnTo>
                  <a:lnTo>
                    <a:pt x="64405" y="883475"/>
                  </a:lnTo>
                  <a:lnTo>
                    <a:pt x="50605" y="927966"/>
                  </a:lnTo>
                  <a:lnTo>
                    <a:pt x="38494" y="972698"/>
                  </a:lnTo>
                  <a:lnTo>
                    <a:pt x="28061" y="1017629"/>
                  </a:lnTo>
                  <a:lnTo>
                    <a:pt x="19293" y="1062716"/>
                  </a:lnTo>
                  <a:lnTo>
                    <a:pt x="12178" y="1107918"/>
                  </a:lnTo>
                  <a:lnTo>
                    <a:pt x="6703" y="1153193"/>
                  </a:lnTo>
                  <a:lnTo>
                    <a:pt x="2856" y="1198497"/>
                  </a:lnTo>
                  <a:lnTo>
                    <a:pt x="626" y="1243790"/>
                  </a:lnTo>
                  <a:lnTo>
                    <a:pt x="0" y="1289028"/>
                  </a:lnTo>
                  <a:lnTo>
                    <a:pt x="965" y="1334170"/>
                  </a:lnTo>
                  <a:lnTo>
                    <a:pt x="3509" y="1379173"/>
                  </a:lnTo>
                  <a:lnTo>
                    <a:pt x="7620" y="1423995"/>
                  </a:lnTo>
                  <a:lnTo>
                    <a:pt x="13287" y="1468595"/>
                  </a:lnTo>
                  <a:lnTo>
                    <a:pt x="20496" y="1512929"/>
                  </a:lnTo>
                  <a:lnTo>
                    <a:pt x="29235" y="1556955"/>
                  </a:lnTo>
                  <a:lnTo>
                    <a:pt x="39493" y="1600632"/>
                  </a:lnTo>
                  <a:lnTo>
                    <a:pt x="51256" y="1643918"/>
                  </a:lnTo>
                  <a:lnTo>
                    <a:pt x="64513" y="1686769"/>
                  </a:lnTo>
                  <a:lnTo>
                    <a:pt x="79252" y="1729144"/>
                  </a:lnTo>
                  <a:lnTo>
                    <a:pt x="95460" y="1771001"/>
                  </a:lnTo>
                  <a:lnTo>
                    <a:pt x="113125" y="1812297"/>
                  </a:lnTo>
                  <a:lnTo>
                    <a:pt x="132234" y="1852990"/>
                  </a:lnTo>
                  <a:lnTo>
                    <a:pt x="152776" y="1893038"/>
                  </a:lnTo>
                  <a:lnTo>
                    <a:pt x="174739" y="1932400"/>
                  </a:lnTo>
                  <a:lnTo>
                    <a:pt x="198109" y="1971032"/>
                  </a:lnTo>
                  <a:lnTo>
                    <a:pt x="222875" y="2008892"/>
                  </a:lnTo>
                  <a:lnTo>
                    <a:pt x="249025" y="2045938"/>
                  </a:lnTo>
                  <a:lnTo>
                    <a:pt x="276546" y="2082129"/>
                  </a:lnTo>
                  <a:lnTo>
                    <a:pt x="305426" y="2117421"/>
                  </a:lnTo>
                  <a:lnTo>
                    <a:pt x="335653" y="2151774"/>
                  </a:lnTo>
                  <a:lnTo>
                    <a:pt x="367215" y="2185143"/>
                  </a:lnTo>
                  <a:lnTo>
                    <a:pt x="400099" y="2217488"/>
                  </a:lnTo>
                  <a:lnTo>
                    <a:pt x="434293" y="2248766"/>
                  </a:lnTo>
                  <a:lnTo>
                    <a:pt x="469785" y="2278935"/>
                  </a:lnTo>
                  <a:lnTo>
                    <a:pt x="506563" y="2307953"/>
                  </a:lnTo>
                  <a:lnTo>
                    <a:pt x="544614" y="2335777"/>
                  </a:lnTo>
                  <a:lnTo>
                    <a:pt x="583926" y="2362365"/>
                  </a:lnTo>
                  <a:lnTo>
                    <a:pt x="624487" y="2387676"/>
                  </a:lnTo>
                  <a:lnTo>
                    <a:pt x="666285" y="2411666"/>
                  </a:lnTo>
                  <a:lnTo>
                    <a:pt x="708938" y="2434103"/>
                  </a:lnTo>
                  <a:lnTo>
                    <a:pt x="752042" y="2454788"/>
                  </a:lnTo>
                  <a:lnTo>
                    <a:pt x="795557" y="2473734"/>
                  </a:lnTo>
                  <a:lnTo>
                    <a:pt x="839439" y="2490954"/>
                  </a:lnTo>
                  <a:lnTo>
                    <a:pt x="883647" y="2506459"/>
                  </a:lnTo>
                  <a:lnTo>
                    <a:pt x="928138" y="2520262"/>
                  </a:lnTo>
                  <a:lnTo>
                    <a:pt x="972870" y="2532375"/>
                  </a:lnTo>
                  <a:lnTo>
                    <a:pt x="1017801" y="2542811"/>
                  </a:lnTo>
                  <a:lnTo>
                    <a:pt x="1062889" y="2551580"/>
                  </a:lnTo>
                  <a:lnTo>
                    <a:pt x="1108091" y="2558697"/>
                  </a:lnTo>
                  <a:lnTo>
                    <a:pt x="1153366" y="2564173"/>
                  </a:lnTo>
                  <a:lnTo>
                    <a:pt x="1198671" y="2568020"/>
                  </a:lnTo>
                  <a:lnTo>
                    <a:pt x="1243964" y="2570251"/>
                  </a:lnTo>
                  <a:lnTo>
                    <a:pt x="1289202" y="2570877"/>
                  </a:lnTo>
                  <a:lnTo>
                    <a:pt x="1334344" y="2569912"/>
                  </a:lnTo>
                  <a:lnTo>
                    <a:pt x="1379347" y="2567367"/>
                  </a:lnTo>
                  <a:lnTo>
                    <a:pt x="1424169" y="2563255"/>
                  </a:lnTo>
                  <a:lnTo>
                    <a:pt x="1468769" y="2557587"/>
                  </a:lnTo>
                  <a:lnTo>
                    <a:pt x="1513103" y="2550377"/>
                  </a:lnTo>
                  <a:lnTo>
                    <a:pt x="1557129" y="2541636"/>
                  </a:lnTo>
                  <a:lnTo>
                    <a:pt x="1600805" y="2531377"/>
                  </a:lnTo>
                  <a:lnTo>
                    <a:pt x="1644090" y="2519611"/>
                  </a:lnTo>
                  <a:lnTo>
                    <a:pt x="1686941" y="2506352"/>
                  </a:lnTo>
                  <a:lnTo>
                    <a:pt x="1729315" y="2491611"/>
                  </a:lnTo>
                  <a:lnTo>
                    <a:pt x="1771171" y="2475401"/>
                  </a:lnTo>
                  <a:lnTo>
                    <a:pt x="1812465" y="2457734"/>
                  </a:lnTo>
                  <a:lnTo>
                    <a:pt x="1853157" y="2438622"/>
                  </a:lnTo>
                  <a:lnTo>
                    <a:pt x="1893204" y="2418078"/>
                  </a:lnTo>
                  <a:lnTo>
                    <a:pt x="1932564" y="2396113"/>
                  </a:lnTo>
                  <a:lnTo>
                    <a:pt x="1971194" y="2372740"/>
                  </a:lnTo>
                  <a:lnTo>
                    <a:pt x="2009052" y="2347971"/>
                  </a:lnTo>
                  <a:lnTo>
                    <a:pt x="2046096" y="2321819"/>
                  </a:lnTo>
                  <a:lnTo>
                    <a:pt x="2082284" y="2294296"/>
                  </a:lnTo>
                  <a:lnTo>
                    <a:pt x="2117573" y="2265414"/>
                  </a:lnTo>
                  <a:lnTo>
                    <a:pt x="2151922" y="2235185"/>
                  </a:lnTo>
                  <a:lnTo>
                    <a:pt x="2185289" y="2203621"/>
                  </a:lnTo>
                  <a:lnTo>
                    <a:pt x="2217630" y="2170735"/>
                  </a:lnTo>
                  <a:lnTo>
                    <a:pt x="2248904" y="2136540"/>
                  </a:lnTo>
                  <a:lnTo>
                    <a:pt x="2279068" y="2101046"/>
                  </a:lnTo>
                  <a:lnTo>
                    <a:pt x="2308081" y="2064267"/>
                  </a:lnTo>
                  <a:lnTo>
                    <a:pt x="2335901" y="2026215"/>
                  </a:lnTo>
                  <a:lnTo>
                    <a:pt x="2362484" y="1986902"/>
                  </a:lnTo>
                  <a:lnTo>
                    <a:pt x="2387789" y="1946340"/>
                  </a:lnTo>
                  <a:lnTo>
                    <a:pt x="2411773" y="1904542"/>
                  </a:lnTo>
                  <a:lnTo>
                    <a:pt x="1285537" y="1285366"/>
                  </a:lnTo>
                  <a:lnTo>
                    <a:pt x="128553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22465" y="2982213"/>
            <a:ext cx="54102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87746" y="3654107"/>
            <a:ext cx="5403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67%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75" y="0"/>
            <a:ext cx="9115425" cy="5143500"/>
            <a:chOff x="28575" y="0"/>
            <a:chExt cx="911542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" y="0"/>
              <a:ext cx="9115425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4"/>
              <a:ext cx="790575" cy="49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50" y="142811"/>
              <a:ext cx="3967226" cy="7000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CEPEJ</a:t>
            </a:r>
            <a:r>
              <a:rPr spc="-20" dirty="0"/>
              <a:t> </a:t>
            </a:r>
            <a:r>
              <a:rPr dirty="0"/>
              <a:t>ЁС</a:t>
            </a:r>
            <a:r>
              <a:rPr spc="-35" dirty="0"/>
              <a:t> </a:t>
            </a:r>
            <a:r>
              <a:rPr dirty="0"/>
              <a:t>ЗҮЙН</a:t>
            </a:r>
            <a:r>
              <a:rPr spc="-35" dirty="0"/>
              <a:t> </a:t>
            </a:r>
            <a:r>
              <a:rPr spc="-10" dirty="0"/>
              <a:t>ДҮРЭМ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0987" y="1204975"/>
            <a:ext cx="3962400" cy="692369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149985" marR="808355" indent="-342900">
              <a:lnSpc>
                <a:spcPct val="101699"/>
              </a:lnSpc>
              <a:spcBef>
                <a:spcPts val="17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C00000"/>
                </a:solidFill>
                <a:latin typeface="Arial MT"/>
                <a:cs typeface="Arial MT"/>
              </a:rPr>
              <a:t>.</a:t>
            </a:r>
            <a:r>
              <a:rPr sz="2400" spc="-5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ХҮНИЙ</a:t>
            </a:r>
            <a:r>
              <a:rPr sz="20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ЭРХИЙГ </a:t>
            </a:r>
            <a:r>
              <a:rPr sz="20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БАРИМТЛАХ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8776" y="1204975"/>
            <a:ext cx="3962400" cy="692369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307975" marR="300990" indent="640715">
              <a:lnSpc>
                <a:spcPct val="101699"/>
              </a:lnSpc>
              <a:spcBef>
                <a:spcPts val="17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2.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ЯЛГАВАРЛАН 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ГАДУУРХАХЫГ</a:t>
            </a:r>
            <a:r>
              <a:rPr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ХОРИГЛОХ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8776" y="2709926"/>
            <a:ext cx="3962400" cy="74841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905" algn="ctr">
              <a:lnSpc>
                <a:spcPts val="2870"/>
              </a:lnSpc>
              <a:spcBef>
                <a:spcPts val="215"/>
              </a:spcBef>
              <a:tabLst>
                <a:tab pos="403860" algn="l"/>
              </a:tabLst>
            </a:pP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3.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ЧАНАР</a:t>
            </a:r>
            <a:r>
              <a:rPr sz="2400" b="1" spc="-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АЮУЛГҮЙ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70"/>
              </a:lnSpc>
            </a:pP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БАЙДАЛ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6101" y="3995737"/>
            <a:ext cx="3962400" cy="80962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208279" rIns="0" bIns="0" rtlCol="0">
            <a:spAutoFit/>
          </a:bodyPr>
          <a:lstStyle/>
          <a:p>
            <a:pPr marL="541655">
              <a:lnSpc>
                <a:spcPct val="100000"/>
              </a:lnSpc>
              <a:spcBef>
                <a:spcPts val="1639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4.</a:t>
            </a:r>
            <a:r>
              <a:rPr sz="2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ИЛ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ТОД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БАЙДАЛ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987" y="2709926"/>
            <a:ext cx="3962400" cy="82867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5.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ХЭРЭГЛЭГЧИЙН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ХЯНАЛТ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5291" y="1806257"/>
            <a:ext cx="4214495" cy="1056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985" marR="5080" indent="-883919">
              <a:lnSpc>
                <a:spcPct val="100899"/>
              </a:lnSpc>
              <a:spcBef>
                <a:spcPts val="95"/>
              </a:spcBef>
            </a:pPr>
            <a:r>
              <a:rPr sz="3350" dirty="0">
                <a:solidFill>
                  <a:srgbClr val="001F5F"/>
                </a:solidFill>
              </a:rPr>
              <a:t>Анхаарал</a:t>
            </a:r>
            <a:r>
              <a:rPr sz="3350" spc="170" dirty="0">
                <a:solidFill>
                  <a:srgbClr val="001F5F"/>
                </a:solidFill>
              </a:rPr>
              <a:t> </a:t>
            </a:r>
            <a:r>
              <a:rPr sz="3350" spc="-10" dirty="0">
                <a:solidFill>
                  <a:srgbClr val="001F5F"/>
                </a:solidFill>
              </a:rPr>
              <a:t>тавьсанд баярлалаа!</a:t>
            </a:r>
            <a:endParaRPr sz="335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9575" y="200025"/>
            <a:ext cx="79057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96375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66924"/>
              <a:ext cx="9144000" cy="1228725"/>
            </a:xfrm>
            <a:custGeom>
              <a:avLst/>
              <a:gdLst/>
              <a:ahLst/>
              <a:cxnLst/>
              <a:rect l="l" t="t" r="r" b="b"/>
              <a:pathLst>
                <a:path w="9144000" h="1228725">
                  <a:moveTo>
                    <a:pt x="9144000" y="0"/>
                  </a:moveTo>
                  <a:lnTo>
                    <a:pt x="0" y="0"/>
                  </a:lnTo>
                  <a:lnTo>
                    <a:pt x="0" y="1228725"/>
                  </a:lnTo>
                  <a:lnTo>
                    <a:pt x="9144000" y="122872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4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635" marR="5080" indent="-1032510">
              <a:lnSpc>
                <a:spcPct val="100000"/>
              </a:lnSpc>
              <a:spcBef>
                <a:spcPts val="130"/>
              </a:spcBef>
            </a:pP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Дэлхийн</a:t>
            </a:r>
            <a:r>
              <a:rPr sz="2000" b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spc="-10" dirty="0"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sz="2000" b="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хөгжлийн</a:t>
            </a:r>
            <a:r>
              <a:rPr sz="20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spc="-10" dirty="0">
                <a:latin typeface="Arial" panose="020B0604020202020204" pitchFamily="34" charset="0"/>
                <a:cs typeface="Arial" panose="020B0604020202020204" pitchFamily="34" charset="0"/>
              </a:rPr>
              <a:t>индекст 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Казахстаны</a:t>
            </a:r>
            <a:r>
              <a:rPr sz="2000" b="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dirty="0">
                <a:latin typeface="Arial" panose="020B0604020202020204" pitchFamily="34" charset="0"/>
                <a:cs typeface="Arial" panose="020B0604020202020204" pitchFamily="34" charset="0"/>
              </a:rPr>
              <a:t>эзлэх</a:t>
            </a:r>
            <a:r>
              <a:rPr sz="2000" b="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spc="-20" dirty="0">
                <a:latin typeface="Arial" panose="020B0604020202020204" pitchFamily="34" charset="0"/>
                <a:cs typeface="Arial" panose="020B0604020202020204" pitchFamily="34" charset="0"/>
              </a:rPr>
              <a:t>байр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00025"/>
            <a:ext cx="9115425" cy="4305300"/>
            <a:chOff x="0" y="200025"/>
            <a:chExt cx="9115425" cy="43053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4" y="200025"/>
              <a:ext cx="790575" cy="495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2162" y="1751583"/>
              <a:ext cx="953249" cy="18597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51583"/>
              <a:ext cx="941056" cy="18597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175" y="1104900"/>
              <a:ext cx="2638425" cy="3381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0874" y="1114425"/>
              <a:ext cx="5705475" cy="3390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" y="-1"/>
            <a:ext cx="9105900" cy="5143500"/>
            <a:chOff x="38100" y="-1"/>
            <a:chExt cx="91059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-1"/>
              <a:ext cx="91059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4"/>
              <a:ext cx="790575" cy="49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1495424"/>
              <a:ext cx="2228850" cy="2657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225" y="1495424"/>
              <a:ext cx="2571750" cy="22955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90800" y="1604010"/>
            <a:ext cx="3558539" cy="157350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-45" dirty="0">
                <a:latin typeface="Arial" panose="020B0604020202020204" pitchFamily="34" charset="0"/>
                <a:cs typeface="Arial" panose="020B0604020202020204" pitchFamily="34" charset="0"/>
              </a:rPr>
              <a:t>Гол</a:t>
            </a:r>
            <a:r>
              <a:rPr sz="275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үр</a:t>
            </a:r>
            <a:r>
              <a:rPr sz="27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latin typeface="Arial" panose="020B0604020202020204" pitchFamily="34" charset="0"/>
                <a:cs typeface="Arial" panose="020B0604020202020204" pitchFamily="34" charset="0"/>
              </a:rPr>
              <a:t>ѳгѳѳж: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80"/>
              </a:spcBef>
              <a:buChar char="-"/>
              <a:tabLst>
                <a:tab pos="2984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Ил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тод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байдал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80"/>
              </a:spcBef>
              <a:buChar char="-"/>
              <a:tabLst>
                <a:tab pos="298450" algn="l"/>
              </a:tabLst>
            </a:pP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Хурд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har char="-"/>
              <a:tabLst>
                <a:tab pos="2984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Хүртээмжтэй</a:t>
            </a:r>
            <a:r>
              <a:rPr sz="2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байдал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992" y="4403725"/>
            <a:ext cx="1059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ѲМНѲ</a:t>
            </a:r>
            <a:r>
              <a:rPr sz="1800" b="1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НЬ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8926" y="4403725"/>
            <a:ext cx="681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ОДОО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8222" y="137413"/>
            <a:ext cx="6678930" cy="55592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805815">
              <a:lnSpc>
                <a:spcPct val="100000"/>
              </a:lnSpc>
              <a:spcBef>
                <a:spcPts val="130"/>
              </a:spcBef>
            </a:pPr>
            <a:r>
              <a:rPr sz="2750" b="0" dirty="0">
                <a:latin typeface="Arial" panose="020B0604020202020204" pitchFamily="34" charset="0"/>
                <a:cs typeface="Arial" panose="020B0604020202020204" pitchFamily="34" charset="0"/>
              </a:rPr>
              <a:t>Дижитал</a:t>
            </a:r>
            <a:r>
              <a:rPr sz="2750" b="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0" dirty="0"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2750" b="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0" spc="-10" dirty="0">
                <a:latin typeface="Arial" panose="020B0604020202020204" pitchFamily="34" charset="0"/>
                <a:cs typeface="Arial" panose="020B0604020202020204" pitchFamily="34" charset="0"/>
              </a:rPr>
              <a:t>Ажиллагаа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5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ЦАХИМ</a:t>
            </a:r>
            <a:r>
              <a:rPr spc="-45" dirty="0"/>
              <a:t> </a:t>
            </a:r>
            <a:r>
              <a:rPr dirty="0"/>
              <a:t>ШҮҮХИЙН</a:t>
            </a:r>
            <a:r>
              <a:rPr spc="-5" dirty="0"/>
              <a:t> </a:t>
            </a:r>
            <a:r>
              <a:rPr spc="-10" dirty="0"/>
              <a:t>ХѲГЖИЛ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200025"/>
            <a:ext cx="9144000" cy="2668905"/>
            <a:chOff x="0" y="200025"/>
            <a:chExt cx="9144000" cy="2668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5"/>
              <a:ext cx="790575" cy="495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719451"/>
              <a:ext cx="9144000" cy="142875"/>
            </a:xfrm>
            <a:custGeom>
              <a:avLst/>
              <a:gdLst/>
              <a:ahLst/>
              <a:cxnLst/>
              <a:rect l="l" t="t" r="r" b="b"/>
              <a:pathLst>
                <a:path w="9144000" h="142875">
                  <a:moveTo>
                    <a:pt x="0" y="0"/>
                  </a:moveTo>
                  <a:lnTo>
                    <a:pt x="0" y="142875"/>
                  </a:lnTo>
                  <a:lnTo>
                    <a:pt x="9144000" y="142875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13100"/>
              <a:ext cx="9144000" cy="155575"/>
            </a:xfrm>
            <a:custGeom>
              <a:avLst/>
              <a:gdLst/>
              <a:ahLst/>
              <a:cxnLst/>
              <a:rect l="l" t="t" r="r" b="b"/>
              <a:pathLst>
                <a:path w="9144000" h="155575">
                  <a:moveTo>
                    <a:pt x="9144000" y="142875"/>
                  </a:moveTo>
                  <a:lnTo>
                    <a:pt x="0" y="142875"/>
                  </a:lnTo>
                  <a:lnTo>
                    <a:pt x="0" y="155575"/>
                  </a:lnTo>
                  <a:lnTo>
                    <a:pt x="9144000" y="155575"/>
                  </a:lnTo>
                  <a:lnTo>
                    <a:pt x="9144000" y="142875"/>
                  </a:lnTo>
                  <a:close/>
                </a:path>
                <a:path w="9144000" h="155575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4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5577" y="2393378"/>
            <a:ext cx="4826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2006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4280" y="2917761"/>
            <a:ext cx="4838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2014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5679" y="2403157"/>
            <a:ext cx="4826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2016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0890" y="2919666"/>
            <a:ext cx="4826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2017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5846" y="2393632"/>
            <a:ext cx="4838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2018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0928" y="2919666"/>
            <a:ext cx="4826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2019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5884" y="2393632"/>
            <a:ext cx="4838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2020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91094" y="2917761"/>
            <a:ext cx="4826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0" dirty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537" y="1052575"/>
            <a:ext cx="1657350" cy="1076325"/>
          </a:xfrm>
          <a:custGeom>
            <a:avLst/>
            <a:gdLst/>
            <a:ahLst/>
            <a:cxnLst/>
            <a:rect l="l" t="t" r="r" b="b"/>
            <a:pathLst>
              <a:path w="1657350" h="1076325">
                <a:moveTo>
                  <a:pt x="0" y="1076325"/>
                </a:moveTo>
                <a:lnTo>
                  <a:pt x="1657350" y="1076325"/>
                </a:lnTo>
                <a:lnTo>
                  <a:pt x="1657350" y="0"/>
                </a:lnTo>
                <a:lnTo>
                  <a:pt x="0" y="0"/>
                </a:lnTo>
                <a:lnTo>
                  <a:pt x="0" y="1076325"/>
                </a:lnTo>
                <a:close/>
              </a:path>
            </a:pathLst>
          </a:custGeom>
          <a:ln w="12700">
            <a:solidFill>
              <a:srgbClr val="174D9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6372" y="1074102"/>
            <a:ext cx="1490028" cy="98264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55"/>
              </a:spcBef>
            </a:pPr>
            <a:r>
              <a:rPr sz="1550" b="1"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z="155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-10" dirty="0">
                <a:latin typeface="Arial" panose="020B0604020202020204" pitchFamily="34" charset="0"/>
                <a:cs typeface="Arial" panose="020B0604020202020204" pitchFamily="34" charset="0"/>
              </a:rPr>
              <a:t>баримт бичгийн удирдлагын систем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8662" y="3843337"/>
            <a:ext cx="2085975" cy="581025"/>
          </a:xfrm>
          <a:prstGeom prst="rect">
            <a:avLst/>
          </a:prstGeom>
          <a:ln w="12700">
            <a:solidFill>
              <a:srgbClr val="174D92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395"/>
              </a:spcBef>
            </a:pP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Зайнаас</a:t>
            </a:r>
            <a:r>
              <a:rPr sz="155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1F5F"/>
                </a:solidFill>
                <a:latin typeface="Arial"/>
                <a:cs typeface="Arial"/>
              </a:rPr>
              <a:t>бүртгэл</a:t>
            </a:r>
            <a:endParaRPr sz="1550" dirty="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хийх</a:t>
            </a:r>
            <a:r>
              <a:rPr sz="155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001F5F"/>
                </a:solidFill>
                <a:latin typeface="Arial"/>
                <a:cs typeface="Arial"/>
              </a:rPr>
              <a:t>газар</a:t>
            </a:r>
            <a:endParaRPr sz="155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3187" y="1036700"/>
            <a:ext cx="7290434" cy="2814955"/>
            <a:chOff x="103187" y="1036700"/>
            <a:chExt cx="7290434" cy="2814955"/>
          </a:xfrm>
        </p:grpSpPr>
        <p:sp>
          <p:nvSpPr>
            <p:cNvPr id="20" name="object 20"/>
            <p:cNvSpPr/>
            <p:nvPr/>
          </p:nvSpPr>
          <p:spPr>
            <a:xfrm>
              <a:off x="109537" y="1147825"/>
              <a:ext cx="7277734" cy="2697480"/>
            </a:xfrm>
            <a:custGeom>
              <a:avLst/>
              <a:gdLst/>
              <a:ahLst/>
              <a:cxnLst/>
              <a:rect l="l" t="t" r="r" b="b"/>
              <a:pathLst>
                <a:path w="7277734" h="2697479">
                  <a:moveTo>
                    <a:pt x="0" y="47625"/>
                  </a:moveTo>
                  <a:lnTo>
                    <a:pt x="1" y="1641602"/>
                  </a:lnTo>
                </a:path>
                <a:path w="7277734" h="2697479">
                  <a:moveTo>
                    <a:pt x="1009650" y="1724025"/>
                  </a:moveTo>
                  <a:lnTo>
                    <a:pt x="1009650" y="2641854"/>
                  </a:lnTo>
                </a:path>
                <a:path w="7277734" h="2697479">
                  <a:moveTo>
                    <a:pt x="2095563" y="0"/>
                  </a:moveTo>
                  <a:lnTo>
                    <a:pt x="2095563" y="1593977"/>
                  </a:lnTo>
                </a:path>
                <a:path w="7277734" h="2697479">
                  <a:moveTo>
                    <a:pt x="3095688" y="1714500"/>
                  </a:moveTo>
                  <a:lnTo>
                    <a:pt x="3095688" y="2656459"/>
                  </a:lnTo>
                </a:path>
                <a:path w="7277734" h="2697479">
                  <a:moveTo>
                    <a:pt x="4181538" y="47625"/>
                  </a:moveTo>
                  <a:lnTo>
                    <a:pt x="4181538" y="1641602"/>
                  </a:lnTo>
                </a:path>
                <a:path w="7277734" h="2697479">
                  <a:moveTo>
                    <a:pt x="5248338" y="1781175"/>
                  </a:moveTo>
                  <a:lnTo>
                    <a:pt x="5248338" y="2696972"/>
                  </a:lnTo>
                </a:path>
                <a:path w="7277734" h="2697479">
                  <a:moveTo>
                    <a:pt x="6191313" y="123825"/>
                  </a:moveTo>
                  <a:lnTo>
                    <a:pt x="6191313" y="1717802"/>
                  </a:lnTo>
                </a:path>
                <a:path w="7277734" h="2697479">
                  <a:moveTo>
                    <a:pt x="7277163" y="1657350"/>
                  </a:moveTo>
                  <a:lnTo>
                    <a:pt x="7277163" y="2454275"/>
                  </a:lnTo>
                </a:path>
              </a:pathLst>
            </a:custGeom>
            <a:ln w="12700">
              <a:solidFill>
                <a:srgbClr val="174D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05101" y="1043050"/>
              <a:ext cx="1866900" cy="1390650"/>
            </a:xfrm>
            <a:custGeom>
              <a:avLst/>
              <a:gdLst/>
              <a:ahLst/>
              <a:cxnLst/>
              <a:rect l="l" t="t" r="r" b="b"/>
              <a:pathLst>
                <a:path w="1866900" h="1390650">
                  <a:moveTo>
                    <a:pt x="0" y="1390650"/>
                  </a:moveTo>
                  <a:lnTo>
                    <a:pt x="1866900" y="1390650"/>
                  </a:lnTo>
                  <a:lnTo>
                    <a:pt x="1866900" y="0"/>
                  </a:lnTo>
                  <a:lnTo>
                    <a:pt x="0" y="0"/>
                  </a:lnTo>
                  <a:lnTo>
                    <a:pt x="0" y="1390650"/>
                  </a:lnTo>
                  <a:close/>
                </a:path>
              </a:pathLst>
            </a:custGeom>
            <a:ln w="12700">
              <a:solidFill>
                <a:srgbClr val="174D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76729" y="1065212"/>
            <a:ext cx="1540510" cy="13119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029" marR="5080" indent="-227965">
              <a:lnSpc>
                <a:spcPct val="100699"/>
              </a:lnSpc>
              <a:spcBef>
                <a:spcPts val="114"/>
              </a:spcBef>
              <a:buAutoNum type="arabicPeriod"/>
              <a:tabLst>
                <a:tab pos="24130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Шүүхийн 	нэгдсэн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цахим 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систем</a:t>
            </a:r>
            <a:endParaRPr sz="1400" dirty="0">
              <a:latin typeface="Arial"/>
              <a:cs typeface="Arial"/>
            </a:endParaRPr>
          </a:p>
          <a:p>
            <a:pPr marL="240665" indent="-227965">
              <a:lnSpc>
                <a:spcPts val="1655"/>
              </a:lnSpc>
              <a:buAutoNum type="arabicPeriod"/>
              <a:tabLst>
                <a:tab pos="240665" algn="l"/>
              </a:tabLst>
            </a:pP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Аудио-видео</a:t>
            </a:r>
            <a:endParaRPr sz="1400" dirty="0">
              <a:latin typeface="Arial"/>
              <a:cs typeface="Arial"/>
            </a:endParaRPr>
          </a:p>
          <a:p>
            <a:pPr marL="241300">
              <a:lnSpc>
                <a:spcPts val="1664"/>
              </a:lnSpc>
              <a:spcBef>
                <a:spcPts val="4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бичлэгийн</a:t>
            </a:r>
            <a:endParaRPr sz="1400" dirty="0">
              <a:latin typeface="Arial"/>
              <a:cs typeface="Arial"/>
            </a:endParaRPr>
          </a:p>
          <a:p>
            <a:pPr marL="241300">
              <a:lnSpc>
                <a:spcPts val="1664"/>
              </a:lnSpc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систем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24251" y="3805237"/>
            <a:ext cx="2095500" cy="742950"/>
          </a:xfrm>
          <a:custGeom>
            <a:avLst/>
            <a:gdLst/>
            <a:ahLst/>
            <a:cxnLst/>
            <a:rect l="l" t="t" r="r" b="b"/>
            <a:pathLst>
              <a:path w="2095500" h="742950">
                <a:moveTo>
                  <a:pt x="0" y="742950"/>
                </a:moveTo>
                <a:lnTo>
                  <a:pt x="2095500" y="742950"/>
                </a:lnTo>
                <a:lnTo>
                  <a:pt x="2095500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ln w="12700">
            <a:solidFill>
              <a:srgbClr val="174D9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05150" y="3832542"/>
            <a:ext cx="1652905" cy="672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5560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Хяналтын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тѳв</a:t>
            </a:r>
            <a:endParaRPr sz="1400" dirty="0">
              <a:latin typeface="Arial"/>
              <a:cs typeface="Arial"/>
            </a:endParaRPr>
          </a:p>
          <a:p>
            <a:pPr marL="355600" marR="5080" indent="-343535">
              <a:lnSpc>
                <a:spcPts val="1650"/>
              </a:lnSpc>
              <a:spcBef>
                <a:spcPts val="130"/>
              </a:spcBef>
              <a:buAutoNum type="arabicPeriod"/>
              <a:tabLst>
                <a:tab pos="35560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Видео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хурлын систем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91076" y="1033525"/>
            <a:ext cx="1943100" cy="1171575"/>
          </a:xfrm>
          <a:custGeom>
            <a:avLst/>
            <a:gdLst/>
            <a:ahLst/>
            <a:cxnLst/>
            <a:rect l="l" t="t" r="r" b="b"/>
            <a:pathLst>
              <a:path w="1943100" h="1171575">
                <a:moveTo>
                  <a:pt x="0" y="1171575"/>
                </a:moveTo>
                <a:lnTo>
                  <a:pt x="1943100" y="1171575"/>
                </a:lnTo>
                <a:lnTo>
                  <a:pt x="1943100" y="0"/>
                </a:lnTo>
                <a:lnTo>
                  <a:pt x="0" y="0"/>
                </a:lnTo>
                <a:lnTo>
                  <a:pt x="0" y="1171575"/>
                </a:lnTo>
                <a:close/>
              </a:path>
            </a:pathLst>
          </a:custGeom>
          <a:ln w="12700">
            <a:solidFill>
              <a:srgbClr val="174D9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67276" y="1055306"/>
            <a:ext cx="1743710" cy="1102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029" marR="189865" indent="-227965">
              <a:lnSpc>
                <a:spcPct val="100699"/>
              </a:lnSpc>
              <a:spcBef>
                <a:spcPts val="114"/>
              </a:spcBef>
              <a:buAutoNum type="arabicPeriod"/>
              <a:tabLst>
                <a:tab pos="24130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Эрүүгийн 	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хэргийн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цахим 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систем</a:t>
            </a:r>
            <a:endParaRPr sz="1400" dirty="0">
              <a:latin typeface="Arial"/>
              <a:cs typeface="Arial"/>
            </a:endParaRPr>
          </a:p>
          <a:p>
            <a:pPr marL="240665" indent="-227965">
              <a:lnSpc>
                <a:spcPts val="1650"/>
              </a:lnSpc>
              <a:buAutoNum type="arabicPeriod"/>
              <a:tabLst>
                <a:tab pos="24066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Иргэний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хэргийн</a:t>
            </a:r>
            <a:endParaRPr sz="14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цахим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систем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7876" y="3786187"/>
            <a:ext cx="1657350" cy="590550"/>
          </a:xfrm>
          <a:custGeom>
            <a:avLst/>
            <a:gdLst/>
            <a:ahLst/>
            <a:cxnLst/>
            <a:rect l="l" t="t" r="r" b="b"/>
            <a:pathLst>
              <a:path w="1657350" h="590550">
                <a:moveTo>
                  <a:pt x="0" y="590550"/>
                </a:moveTo>
                <a:lnTo>
                  <a:pt x="1657350" y="590550"/>
                </a:lnTo>
                <a:lnTo>
                  <a:pt x="165735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ln w="12700">
            <a:solidFill>
              <a:srgbClr val="174D9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40426" y="3826192"/>
            <a:ext cx="105727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5"/>
              </a:spcBef>
            </a:pPr>
            <a:r>
              <a:rPr sz="1550" b="1" spc="-10" dirty="0">
                <a:solidFill>
                  <a:srgbClr val="001F5F"/>
                </a:solidFill>
                <a:latin typeface="Arial"/>
                <a:cs typeface="Arial"/>
              </a:rPr>
              <a:t>Цахим туслахууд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00951" y="3595687"/>
            <a:ext cx="1943100" cy="962025"/>
          </a:xfrm>
          <a:custGeom>
            <a:avLst/>
            <a:gdLst/>
            <a:ahLst/>
            <a:cxnLst/>
            <a:rect l="l" t="t" r="r" b="b"/>
            <a:pathLst>
              <a:path w="1943100" h="962025">
                <a:moveTo>
                  <a:pt x="0" y="962025"/>
                </a:moveTo>
                <a:lnTo>
                  <a:pt x="1943100" y="962025"/>
                </a:lnTo>
                <a:lnTo>
                  <a:pt x="1943100" y="0"/>
                </a:lnTo>
                <a:lnTo>
                  <a:pt x="0" y="0"/>
                </a:lnTo>
                <a:lnTo>
                  <a:pt x="0" y="962025"/>
                </a:lnTo>
                <a:close/>
              </a:path>
            </a:pathLst>
          </a:custGeom>
          <a:ln w="12700">
            <a:solidFill>
              <a:srgbClr val="174D9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83755" y="3624516"/>
            <a:ext cx="1694814" cy="882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24066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интеграци</a:t>
            </a:r>
            <a:endParaRPr sz="1400" dirty="0">
              <a:latin typeface="Arial"/>
              <a:cs typeface="Arial"/>
            </a:endParaRPr>
          </a:p>
          <a:p>
            <a:pPr marL="240665" indent="-227965">
              <a:lnSpc>
                <a:spcPts val="1664"/>
              </a:lnSpc>
              <a:spcBef>
                <a:spcPts val="50"/>
              </a:spcBef>
              <a:buAutoNum type="arabicPeriod"/>
              <a:tabLst>
                <a:tab pos="24066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Робот</a:t>
            </a:r>
            <a:endParaRPr sz="1400" dirty="0">
              <a:latin typeface="Arial"/>
              <a:cs typeface="Arial"/>
            </a:endParaRPr>
          </a:p>
          <a:p>
            <a:pPr marL="241300" marR="5080">
              <a:lnSpc>
                <a:spcPts val="1660"/>
              </a:lnSpc>
              <a:spcBef>
                <a:spcPts val="5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процессын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автоматжуулалт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00851" y="1071625"/>
            <a:ext cx="2743200" cy="952500"/>
          </a:xfrm>
          <a:custGeom>
            <a:avLst/>
            <a:gdLst/>
            <a:ahLst/>
            <a:cxnLst/>
            <a:rect l="l" t="t" r="r" b="b"/>
            <a:pathLst>
              <a:path w="2743200" h="952500">
                <a:moveTo>
                  <a:pt x="0" y="952500"/>
                </a:moveTo>
                <a:lnTo>
                  <a:pt x="2743200" y="952500"/>
                </a:lnTo>
                <a:lnTo>
                  <a:pt x="27432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ln w="12700">
            <a:solidFill>
              <a:srgbClr val="174D9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84671" y="1090612"/>
            <a:ext cx="2268855" cy="8826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495300" indent="-343535">
              <a:lnSpc>
                <a:spcPct val="102800"/>
              </a:lnSpc>
              <a:spcBef>
                <a:spcPts val="80"/>
              </a:spcBef>
              <a:buAutoNum type="arabicPeriod"/>
              <a:tabLst>
                <a:tab pos="35560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Гар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утсаар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хийх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үйлчилгээ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ts val="1639"/>
              </a:lnSpc>
              <a:buAutoNum type="arabicPeriod"/>
              <a:tabLst>
                <a:tab pos="35560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MVCS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(Мобайл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видео</a:t>
            </a:r>
            <a:endParaRPr sz="1400" dirty="0">
              <a:latin typeface="Arial"/>
              <a:cs typeface="Arial"/>
            </a:endParaRPr>
          </a:p>
          <a:p>
            <a:pPr marL="355600">
              <a:lnSpc>
                <a:spcPts val="1664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хурлын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систем)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5"/>
              <a:ext cx="790575" cy="49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2163" y="1751583"/>
              <a:ext cx="953249" cy="1859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51583"/>
              <a:ext cx="941056" cy="18597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1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105"/>
              </a:spcBef>
            </a:pPr>
            <a:r>
              <a:rPr dirty="0"/>
              <a:t>ЦАХИМ</a:t>
            </a:r>
            <a:r>
              <a:rPr spc="-65" dirty="0"/>
              <a:t> </a:t>
            </a:r>
            <a:r>
              <a:rPr dirty="0"/>
              <a:t>ШҮҮХИЙН</a:t>
            </a:r>
            <a:r>
              <a:rPr spc="-25" dirty="0"/>
              <a:t> </a:t>
            </a:r>
            <a:r>
              <a:rPr spc="-10" dirty="0"/>
              <a:t>ХѲГЖИЛ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8477" y="879411"/>
            <a:ext cx="51409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Хэргийн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хувь/Цахимаар</a:t>
            </a:r>
            <a:r>
              <a:rPr sz="20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үүсгэсэн</a:t>
            </a:r>
            <a:r>
              <a:rPr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25625" y="1458975"/>
            <a:ext cx="5407025" cy="3244850"/>
            <a:chOff x="1325625" y="1458975"/>
            <a:chExt cx="5407025" cy="3244850"/>
          </a:xfrm>
        </p:grpSpPr>
        <p:sp>
          <p:nvSpPr>
            <p:cNvPr id="10" name="object 10"/>
            <p:cNvSpPr/>
            <p:nvPr/>
          </p:nvSpPr>
          <p:spPr>
            <a:xfrm>
              <a:off x="1405000" y="1462150"/>
              <a:ext cx="5324475" cy="2857500"/>
            </a:xfrm>
            <a:custGeom>
              <a:avLst/>
              <a:gdLst/>
              <a:ahLst/>
              <a:cxnLst/>
              <a:rect l="l" t="t" r="r" b="b"/>
              <a:pathLst>
                <a:path w="5324475" h="2857500">
                  <a:moveTo>
                    <a:pt x="0" y="2857436"/>
                  </a:moveTo>
                  <a:lnTo>
                    <a:pt x="166624" y="2857436"/>
                  </a:lnTo>
                </a:path>
                <a:path w="5324475" h="2857500">
                  <a:moveTo>
                    <a:pt x="1157224" y="2857436"/>
                  </a:moveTo>
                  <a:lnTo>
                    <a:pt x="1500124" y="2857436"/>
                  </a:lnTo>
                </a:path>
                <a:path w="5324475" h="2857500">
                  <a:moveTo>
                    <a:pt x="2490724" y="2857436"/>
                  </a:moveTo>
                  <a:lnTo>
                    <a:pt x="2833624" y="2857436"/>
                  </a:lnTo>
                </a:path>
                <a:path w="5324475" h="2857500">
                  <a:moveTo>
                    <a:pt x="3824224" y="2857436"/>
                  </a:moveTo>
                  <a:lnTo>
                    <a:pt x="4157599" y="2857436"/>
                  </a:lnTo>
                </a:path>
                <a:path w="5324475" h="2857500">
                  <a:moveTo>
                    <a:pt x="5157724" y="2857436"/>
                  </a:moveTo>
                  <a:lnTo>
                    <a:pt x="5324475" y="2857436"/>
                  </a:lnTo>
                </a:path>
                <a:path w="5324475" h="2857500">
                  <a:moveTo>
                    <a:pt x="0" y="2533586"/>
                  </a:moveTo>
                  <a:lnTo>
                    <a:pt x="166624" y="2533586"/>
                  </a:lnTo>
                </a:path>
                <a:path w="5324475" h="2857500">
                  <a:moveTo>
                    <a:pt x="1157224" y="2533586"/>
                  </a:moveTo>
                  <a:lnTo>
                    <a:pt x="1500124" y="2533586"/>
                  </a:lnTo>
                </a:path>
                <a:path w="5324475" h="2857500">
                  <a:moveTo>
                    <a:pt x="2490724" y="2533586"/>
                  </a:moveTo>
                  <a:lnTo>
                    <a:pt x="2833624" y="2533586"/>
                  </a:lnTo>
                </a:path>
                <a:path w="5324475" h="2857500">
                  <a:moveTo>
                    <a:pt x="3824224" y="2533586"/>
                  </a:moveTo>
                  <a:lnTo>
                    <a:pt x="4157599" y="2533586"/>
                  </a:lnTo>
                </a:path>
                <a:path w="5324475" h="2857500">
                  <a:moveTo>
                    <a:pt x="5157724" y="2533586"/>
                  </a:moveTo>
                  <a:lnTo>
                    <a:pt x="5324475" y="2533586"/>
                  </a:lnTo>
                </a:path>
                <a:path w="5324475" h="2857500">
                  <a:moveTo>
                    <a:pt x="0" y="2219325"/>
                  </a:moveTo>
                  <a:lnTo>
                    <a:pt x="166624" y="2219325"/>
                  </a:lnTo>
                </a:path>
                <a:path w="5324475" h="2857500">
                  <a:moveTo>
                    <a:pt x="1157224" y="2219325"/>
                  </a:moveTo>
                  <a:lnTo>
                    <a:pt x="1500124" y="2219325"/>
                  </a:lnTo>
                </a:path>
                <a:path w="5324475" h="2857500">
                  <a:moveTo>
                    <a:pt x="2490724" y="2219325"/>
                  </a:moveTo>
                  <a:lnTo>
                    <a:pt x="2833624" y="2219325"/>
                  </a:lnTo>
                </a:path>
                <a:path w="5324475" h="2857500">
                  <a:moveTo>
                    <a:pt x="3824224" y="2219325"/>
                  </a:moveTo>
                  <a:lnTo>
                    <a:pt x="4157599" y="2219325"/>
                  </a:lnTo>
                </a:path>
                <a:path w="5324475" h="2857500">
                  <a:moveTo>
                    <a:pt x="5157724" y="2219325"/>
                  </a:moveTo>
                  <a:lnTo>
                    <a:pt x="5324475" y="2219325"/>
                  </a:lnTo>
                </a:path>
                <a:path w="5324475" h="2857500">
                  <a:moveTo>
                    <a:pt x="0" y="1904873"/>
                  </a:moveTo>
                  <a:lnTo>
                    <a:pt x="166624" y="1904873"/>
                  </a:lnTo>
                </a:path>
                <a:path w="5324475" h="2857500">
                  <a:moveTo>
                    <a:pt x="1157224" y="1904873"/>
                  </a:moveTo>
                  <a:lnTo>
                    <a:pt x="1500124" y="1904873"/>
                  </a:lnTo>
                </a:path>
                <a:path w="5324475" h="2857500">
                  <a:moveTo>
                    <a:pt x="2490724" y="1904873"/>
                  </a:moveTo>
                  <a:lnTo>
                    <a:pt x="2833624" y="1904873"/>
                  </a:lnTo>
                </a:path>
                <a:path w="5324475" h="2857500">
                  <a:moveTo>
                    <a:pt x="3824224" y="1904873"/>
                  </a:moveTo>
                  <a:lnTo>
                    <a:pt x="4157599" y="1904873"/>
                  </a:lnTo>
                </a:path>
                <a:path w="5324475" h="2857500">
                  <a:moveTo>
                    <a:pt x="5157724" y="1904873"/>
                  </a:moveTo>
                  <a:lnTo>
                    <a:pt x="5324475" y="1904873"/>
                  </a:lnTo>
                </a:path>
                <a:path w="5324475" h="2857500">
                  <a:moveTo>
                    <a:pt x="0" y="1581150"/>
                  </a:moveTo>
                  <a:lnTo>
                    <a:pt x="166624" y="1581150"/>
                  </a:lnTo>
                </a:path>
                <a:path w="5324475" h="2857500">
                  <a:moveTo>
                    <a:pt x="661924" y="1581150"/>
                  </a:moveTo>
                  <a:lnTo>
                    <a:pt x="1500124" y="1581150"/>
                  </a:lnTo>
                </a:path>
                <a:path w="5324475" h="2857500">
                  <a:moveTo>
                    <a:pt x="2490724" y="1581150"/>
                  </a:moveTo>
                  <a:lnTo>
                    <a:pt x="2833624" y="1581150"/>
                  </a:lnTo>
                </a:path>
                <a:path w="5324475" h="2857500">
                  <a:moveTo>
                    <a:pt x="3824224" y="1581150"/>
                  </a:moveTo>
                  <a:lnTo>
                    <a:pt x="4157599" y="1581150"/>
                  </a:lnTo>
                </a:path>
                <a:path w="5324475" h="2857500">
                  <a:moveTo>
                    <a:pt x="5157724" y="1581150"/>
                  </a:moveTo>
                  <a:lnTo>
                    <a:pt x="5324475" y="1581150"/>
                  </a:lnTo>
                </a:path>
                <a:path w="5324475" h="2857500">
                  <a:moveTo>
                    <a:pt x="0" y="1266825"/>
                  </a:moveTo>
                  <a:lnTo>
                    <a:pt x="166624" y="1266825"/>
                  </a:lnTo>
                </a:path>
                <a:path w="5324475" h="2857500">
                  <a:moveTo>
                    <a:pt x="661924" y="1266825"/>
                  </a:moveTo>
                  <a:lnTo>
                    <a:pt x="1500124" y="1266825"/>
                  </a:lnTo>
                </a:path>
                <a:path w="5324475" h="2857500">
                  <a:moveTo>
                    <a:pt x="2490724" y="1266825"/>
                  </a:moveTo>
                  <a:lnTo>
                    <a:pt x="2833624" y="1266825"/>
                  </a:lnTo>
                </a:path>
                <a:path w="5324475" h="2857500">
                  <a:moveTo>
                    <a:pt x="3824224" y="1266825"/>
                  </a:moveTo>
                  <a:lnTo>
                    <a:pt x="4157599" y="1266825"/>
                  </a:lnTo>
                </a:path>
                <a:path w="5324475" h="2857500">
                  <a:moveTo>
                    <a:pt x="5157724" y="1266825"/>
                  </a:moveTo>
                  <a:lnTo>
                    <a:pt x="5324475" y="1266825"/>
                  </a:lnTo>
                </a:path>
                <a:path w="5324475" h="2857500">
                  <a:moveTo>
                    <a:pt x="0" y="952500"/>
                  </a:moveTo>
                  <a:lnTo>
                    <a:pt x="166624" y="952500"/>
                  </a:lnTo>
                </a:path>
                <a:path w="5324475" h="2857500">
                  <a:moveTo>
                    <a:pt x="661924" y="952500"/>
                  </a:moveTo>
                  <a:lnTo>
                    <a:pt x="1500124" y="952500"/>
                  </a:lnTo>
                </a:path>
                <a:path w="5324475" h="2857500">
                  <a:moveTo>
                    <a:pt x="2490724" y="952500"/>
                  </a:moveTo>
                  <a:lnTo>
                    <a:pt x="2833624" y="952500"/>
                  </a:lnTo>
                </a:path>
                <a:path w="5324475" h="2857500">
                  <a:moveTo>
                    <a:pt x="3824224" y="952500"/>
                  </a:moveTo>
                  <a:lnTo>
                    <a:pt x="4157599" y="952500"/>
                  </a:lnTo>
                </a:path>
                <a:path w="5324475" h="2857500">
                  <a:moveTo>
                    <a:pt x="5157724" y="952500"/>
                  </a:moveTo>
                  <a:lnTo>
                    <a:pt x="5324475" y="952500"/>
                  </a:lnTo>
                </a:path>
                <a:path w="5324475" h="2857500">
                  <a:moveTo>
                    <a:pt x="0" y="638175"/>
                  </a:moveTo>
                  <a:lnTo>
                    <a:pt x="166624" y="638175"/>
                  </a:lnTo>
                </a:path>
                <a:path w="5324475" h="2857500">
                  <a:moveTo>
                    <a:pt x="661924" y="638175"/>
                  </a:moveTo>
                  <a:lnTo>
                    <a:pt x="1500124" y="638175"/>
                  </a:lnTo>
                </a:path>
                <a:path w="5324475" h="2857500">
                  <a:moveTo>
                    <a:pt x="1995424" y="638175"/>
                  </a:moveTo>
                  <a:lnTo>
                    <a:pt x="2833624" y="638175"/>
                  </a:lnTo>
                </a:path>
                <a:path w="5324475" h="2857500">
                  <a:moveTo>
                    <a:pt x="3824224" y="638175"/>
                  </a:moveTo>
                  <a:lnTo>
                    <a:pt x="4157599" y="638175"/>
                  </a:lnTo>
                </a:path>
                <a:path w="5324475" h="2857500">
                  <a:moveTo>
                    <a:pt x="5157724" y="638175"/>
                  </a:moveTo>
                  <a:lnTo>
                    <a:pt x="5324475" y="638175"/>
                  </a:lnTo>
                </a:path>
                <a:path w="5324475" h="2857500">
                  <a:moveTo>
                    <a:pt x="0" y="314325"/>
                  </a:moveTo>
                  <a:lnTo>
                    <a:pt x="1500124" y="314325"/>
                  </a:lnTo>
                </a:path>
                <a:path w="5324475" h="2857500">
                  <a:moveTo>
                    <a:pt x="1995424" y="314325"/>
                  </a:moveTo>
                  <a:lnTo>
                    <a:pt x="2833624" y="314325"/>
                  </a:lnTo>
                </a:path>
                <a:path w="5324475" h="2857500">
                  <a:moveTo>
                    <a:pt x="3328924" y="314325"/>
                  </a:moveTo>
                  <a:lnTo>
                    <a:pt x="4157599" y="314325"/>
                  </a:lnTo>
                </a:path>
                <a:path w="5324475" h="2857500">
                  <a:moveTo>
                    <a:pt x="4662424" y="314325"/>
                  </a:moveTo>
                  <a:lnTo>
                    <a:pt x="5324475" y="314325"/>
                  </a:lnTo>
                </a:path>
                <a:path w="5324475" h="2857500">
                  <a:moveTo>
                    <a:pt x="0" y="0"/>
                  </a:moveTo>
                  <a:lnTo>
                    <a:pt x="5324475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1625" y="1619249"/>
              <a:ext cx="4495800" cy="3009900"/>
            </a:xfrm>
            <a:custGeom>
              <a:avLst/>
              <a:gdLst/>
              <a:ahLst/>
              <a:cxnLst/>
              <a:rect l="l" t="t" r="r" b="b"/>
              <a:pathLst>
                <a:path w="4495800" h="3009900">
                  <a:moveTo>
                    <a:pt x="495300" y="190500"/>
                  </a:moveTo>
                  <a:lnTo>
                    <a:pt x="0" y="190500"/>
                  </a:lnTo>
                  <a:lnTo>
                    <a:pt x="0" y="3009900"/>
                  </a:lnTo>
                  <a:lnTo>
                    <a:pt x="495300" y="3009900"/>
                  </a:lnTo>
                  <a:lnTo>
                    <a:pt x="495300" y="190500"/>
                  </a:lnTo>
                  <a:close/>
                </a:path>
                <a:path w="4495800" h="3009900">
                  <a:moveTo>
                    <a:pt x="1828800" y="66675"/>
                  </a:moveTo>
                  <a:lnTo>
                    <a:pt x="1333500" y="66675"/>
                  </a:lnTo>
                  <a:lnTo>
                    <a:pt x="1333500" y="3009900"/>
                  </a:lnTo>
                  <a:lnTo>
                    <a:pt x="1828800" y="3009900"/>
                  </a:lnTo>
                  <a:lnTo>
                    <a:pt x="1828800" y="66675"/>
                  </a:lnTo>
                  <a:close/>
                </a:path>
                <a:path w="4495800" h="3009900">
                  <a:moveTo>
                    <a:pt x="3162300" y="28575"/>
                  </a:moveTo>
                  <a:lnTo>
                    <a:pt x="2667000" y="28575"/>
                  </a:lnTo>
                  <a:lnTo>
                    <a:pt x="2667000" y="3009900"/>
                  </a:lnTo>
                  <a:lnTo>
                    <a:pt x="3162300" y="3009900"/>
                  </a:lnTo>
                  <a:lnTo>
                    <a:pt x="3162300" y="28575"/>
                  </a:lnTo>
                  <a:close/>
                </a:path>
                <a:path w="4495800" h="3009900">
                  <a:moveTo>
                    <a:pt x="4495800" y="0"/>
                  </a:moveTo>
                  <a:lnTo>
                    <a:pt x="3990975" y="0"/>
                  </a:lnTo>
                  <a:lnTo>
                    <a:pt x="3990975" y="3009900"/>
                  </a:lnTo>
                  <a:lnTo>
                    <a:pt x="4495800" y="3009900"/>
                  </a:lnTo>
                  <a:lnTo>
                    <a:pt x="44958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6925" y="1876424"/>
              <a:ext cx="4495800" cy="2752725"/>
            </a:xfrm>
            <a:custGeom>
              <a:avLst/>
              <a:gdLst/>
              <a:ahLst/>
              <a:cxnLst/>
              <a:rect l="l" t="t" r="r" b="b"/>
              <a:pathLst>
                <a:path w="4495800" h="2752725">
                  <a:moveTo>
                    <a:pt x="495300" y="1200150"/>
                  </a:moveTo>
                  <a:lnTo>
                    <a:pt x="0" y="1200150"/>
                  </a:lnTo>
                  <a:lnTo>
                    <a:pt x="0" y="2752725"/>
                  </a:lnTo>
                  <a:lnTo>
                    <a:pt x="495300" y="2752725"/>
                  </a:lnTo>
                  <a:lnTo>
                    <a:pt x="495300" y="1200150"/>
                  </a:lnTo>
                  <a:close/>
                </a:path>
                <a:path w="4495800" h="2752725">
                  <a:moveTo>
                    <a:pt x="1828800" y="409575"/>
                  </a:moveTo>
                  <a:lnTo>
                    <a:pt x="1333500" y="409575"/>
                  </a:lnTo>
                  <a:lnTo>
                    <a:pt x="1333500" y="2752725"/>
                  </a:lnTo>
                  <a:lnTo>
                    <a:pt x="1828800" y="2752725"/>
                  </a:lnTo>
                  <a:lnTo>
                    <a:pt x="1828800" y="409575"/>
                  </a:lnTo>
                  <a:close/>
                </a:path>
                <a:path w="4495800" h="2752725">
                  <a:moveTo>
                    <a:pt x="3162300" y="123825"/>
                  </a:moveTo>
                  <a:lnTo>
                    <a:pt x="2667000" y="123825"/>
                  </a:lnTo>
                  <a:lnTo>
                    <a:pt x="2667000" y="2752725"/>
                  </a:lnTo>
                  <a:lnTo>
                    <a:pt x="3162300" y="2752725"/>
                  </a:lnTo>
                  <a:lnTo>
                    <a:pt x="3162300" y="123825"/>
                  </a:lnTo>
                  <a:close/>
                </a:path>
                <a:path w="4495800" h="2752725">
                  <a:moveTo>
                    <a:pt x="4495800" y="0"/>
                  </a:moveTo>
                  <a:lnTo>
                    <a:pt x="4000500" y="0"/>
                  </a:lnTo>
                  <a:lnTo>
                    <a:pt x="4000500" y="2752725"/>
                  </a:lnTo>
                  <a:lnTo>
                    <a:pt x="4495800" y="2752725"/>
                  </a:lnTo>
                  <a:lnTo>
                    <a:pt x="4495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8800" y="1462150"/>
              <a:ext cx="76200" cy="3171825"/>
            </a:xfrm>
            <a:custGeom>
              <a:avLst/>
              <a:gdLst/>
              <a:ahLst/>
              <a:cxnLst/>
              <a:rect l="l" t="t" r="r" b="b"/>
              <a:pathLst>
                <a:path w="76200" h="3171825">
                  <a:moveTo>
                    <a:pt x="76200" y="3171761"/>
                  </a:moveTo>
                  <a:lnTo>
                    <a:pt x="76200" y="0"/>
                  </a:lnTo>
                </a:path>
                <a:path w="76200" h="3171825">
                  <a:moveTo>
                    <a:pt x="0" y="3171761"/>
                  </a:moveTo>
                  <a:lnTo>
                    <a:pt x="76200" y="3171761"/>
                  </a:lnTo>
                </a:path>
                <a:path w="76200" h="3171825">
                  <a:moveTo>
                    <a:pt x="0" y="2857436"/>
                  </a:moveTo>
                  <a:lnTo>
                    <a:pt x="76200" y="2857436"/>
                  </a:lnTo>
                </a:path>
                <a:path w="76200" h="3171825">
                  <a:moveTo>
                    <a:pt x="0" y="2533586"/>
                  </a:moveTo>
                  <a:lnTo>
                    <a:pt x="76200" y="2533586"/>
                  </a:lnTo>
                </a:path>
                <a:path w="76200" h="3171825">
                  <a:moveTo>
                    <a:pt x="0" y="2219325"/>
                  </a:moveTo>
                  <a:lnTo>
                    <a:pt x="76200" y="2219325"/>
                  </a:lnTo>
                </a:path>
                <a:path w="76200" h="3171825">
                  <a:moveTo>
                    <a:pt x="0" y="1904873"/>
                  </a:moveTo>
                  <a:lnTo>
                    <a:pt x="76200" y="1904873"/>
                  </a:lnTo>
                </a:path>
                <a:path w="76200" h="3171825">
                  <a:moveTo>
                    <a:pt x="0" y="1581150"/>
                  </a:moveTo>
                  <a:lnTo>
                    <a:pt x="76200" y="1581150"/>
                  </a:lnTo>
                </a:path>
                <a:path w="76200" h="3171825">
                  <a:moveTo>
                    <a:pt x="0" y="1266825"/>
                  </a:moveTo>
                  <a:lnTo>
                    <a:pt x="76200" y="1266825"/>
                  </a:lnTo>
                </a:path>
                <a:path w="76200" h="3171825">
                  <a:moveTo>
                    <a:pt x="0" y="952500"/>
                  </a:moveTo>
                  <a:lnTo>
                    <a:pt x="76200" y="952500"/>
                  </a:lnTo>
                </a:path>
                <a:path w="76200" h="3171825">
                  <a:moveTo>
                    <a:pt x="0" y="638175"/>
                  </a:moveTo>
                  <a:lnTo>
                    <a:pt x="76200" y="638175"/>
                  </a:lnTo>
                </a:path>
                <a:path w="76200" h="3171825">
                  <a:moveTo>
                    <a:pt x="0" y="314325"/>
                  </a:moveTo>
                  <a:lnTo>
                    <a:pt x="76200" y="314325"/>
                  </a:lnTo>
                </a:path>
                <a:path w="76200" h="3171825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635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5000" y="4633912"/>
              <a:ext cx="5324475" cy="66675"/>
            </a:xfrm>
            <a:custGeom>
              <a:avLst/>
              <a:gdLst/>
              <a:ahLst/>
              <a:cxnLst/>
              <a:rect l="l" t="t" r="r" b="b"/>
              <a:pathLst>
                <a:path w="5324475" h="66675">
                  <a:moveTo>
                    <a:pt x="0" y="0"/>
                  </a:moveTo>
                  <a:lnTo>
                    <a:pt x="5324475" y="0"/>
                  </a:lnTo>
                </a:path>
                <a:path w="5324475" h="66675">
                  <a:moveTo>
                    <a:pt x="0" y="0"/>
                  </a:moveTo>
                  <a:lnTo>
                    <a:pt x="0" y="66675"/>
                  </a:lnTo>
                </a:path>
                <a:path w="5324475" h="66675">
                  <a:moveTo>
                    <a:pt x="1333500" y="0"/>
                  </a:moveTo>
                  <a:lnTo>
                    <a:pt x="1333500" y="66675"/>
                  </a:lnTo>
                </a:path>
                <a:path w="5324475" h="66675">
                  <a:moveTo>
                    <a:pt x="2657475" y="0"/>
                  </a:moveTo>
                  <a:lnTo>
                    <a:pt x="2657475" y="66675"/>
                  </a:lnTo>
                </a:path>
                <a:path w="5324475" h="66675">
                  <a:moveTo>
                    <a:pt x="3990975" y="0"/>
                  </a:moveTo>
                  <a:lnTo>
                    <a:pt x="3990975" y="66675"/>
                  </a:lnTo>
                </a:path>
                <a:path w="5324475" h="66675">
                  <a:moveTo>
                    <a:pt x="5324475" y="0"/>
                  </a:moveTo>
                  <a:lnTo>
                    <a:pt x="5324475" y="66675"/>
                  </a:lnTo>
                </a:path>
              </a:pathLst>
            </a:custGeom>
            <a:ln w="63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31695" y="153003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89%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4179" y="1403032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93%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7045" y="137128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94%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29528" y="1339532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95%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8901" y="2800286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49%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1765" y="2006536"/>
            <a:ext cx="3867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74%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37429" y="1720532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83%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6860" y="1593532"/>
            <a:ext cx="3873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87%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6260" y="4763770"/>
            <a:ext cx="49530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20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9125" y="4763770"/>
            <a:ext cx="49403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20" dirty="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91609" y="4763770"/>
            <a:ext cx="49403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20" dirty="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4220" y="4763770"/>
            <a:ext cx="49530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20" dirty="0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72275" y="2914650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825" y="0"/>
                </a:moveTo>
                <a:lnTo>
                  <a:pt x="0" y="0"/>
                </a:lnTo>
                <a:lnTo>
                  <a:pt x="0" y="123825"/>
                </a:lnTo>
                <a:lnTo>
                  <a:pt x="123825" y="123825"/>
                </a:lnTo>
                <a:lnTo>
                  <a:pt x="12382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50456" y="2824797"/>
            <a:ext cx="8763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Calibri"/>
                <a:cs typeface="Calibri"/>
              </a:rPr>
              <a:t>Civil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Cases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72275" y="3514725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825" y="0"/>
                </a:moveTo>
                <a:lnTo>
                  <a:pt x="0" y="0"/>
                </a:lnTo>
                <a:lnTo>
                  <a:pt x="0" y="123825"/>
                </a:lnTo>
                <a:lnTo>
                  <a:pt x="123825" y="123825"/>
                </a:lnTo>
                <a:lnTo>
                  <a:pt x="1238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50456" y="3408997"/>
            <a:ext cx="793115" cy="5803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sz="1800" spc="-10" dirty="0">
                <a:latin typeface="Calibri"/>
                <a:cs typeface="Calibri"/>
              </a:rPr>
              <a:t>Criminal Cases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0"/>
            <a:ext cx="9067800" cy="5143500"/>
            <a:chOff x="76200" y="0"/>
            <a:chExt cx="90678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0"/>
              <a:ext cx="90678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4"/>
              <a:ext cx="790575" cy="49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142811"/>
              <a:ext cx="2938526" cy="7000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1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05"/>
              </a:spcBef>
            </a:pPr>
            <a:r>
              <a:rPr dirty="0"/>
              <a:t>ХЯНАЛТЫН</a:t>
            </a:r>
            <a:r>
              <a:rPr spc="-85" dirty="0"/>
              <a:t> </a:t>
            </a:r>
            <a:r>
              <a:rPr spc="-25" dirty="0"/>
              <a:t>ТѲВ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14272"/>
            <a:ext cx="4105275" cy="3696335"/>
            <a:chOff x="0" y="914272"/>
            <a:chExt cx="4105275" cy="36963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14272"/>
              <a:ext cx="3443351" cy="20336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775" y="1009649"/>
              <a:ext cx="3238500" cy="1847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1600199"/>
              <a:ext cx="3381375" cy="1847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1550" y="2828924"/>
              <a:ext cx="3133725" cy="178117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4348226" y="1001649"/>
            <a:ext cx="4552950" cy="30476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0660" algn="ctr">
              <a:lnSpc>
                <a:spcPts val="2870"/>
              </a:lnSpc>
              <a:spcBef>
                <a:spcPts val="10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Бүх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гүйцэтгэлийн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</a:p>
          <a:p>
            <a:pPr marR="196215" algn="ctr">
              <a:lnSpc>
                <a:spcPts val="2870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үзүүлэлтийг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хянадаг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бодит</a:t>
            </a:r>
          </a:p>
          <a:p>
            <a:pPr marR="201295" algn="ctr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цагийн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нэгдсэн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хяналтын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</a:p>
          <a:p>
            <a:pPr>
              <a:lnSpc>
                <a:spcPct val="100000"/>
              </a:lnSpc>
            </a:pPr>
            <a:endParaRPr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5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Хяналтын</a:t>
            </a:r>
            <a:r>
              <a:rPr sz="1800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үндсэн</a:t>
            </a:r>
            <a:r>
              <a:rPr sz="1800" spc="-9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чиглэлүүд: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95300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Шүүх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ажиллагаа,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хэргийн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удирдлага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95300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Шүүхийн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МТ-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ийн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системүүд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95300" algn="l"/>
              </a:tabLst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Мэдээллийн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аюулгүй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байдал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indent="-285750">
              <a:lnSpc>
                <a:spcPct val="100000"/>
              </a:lnSpc>
              <a:buFont typeface="Wingdings"/>
              <a:buChar char=""/>
              <a:tabLst>
                <a:tab pos="495300" algn="l"/>
              </a:tabLst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Шүүх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танхимын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МТ-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ийн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дэд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бүтэц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" y="9524"/>
            <a:ext cx="9105900" cy="5133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4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ИРГЭДЭД</a:t>
            </a:r>
            <a:r>
              <a:rPr spc="-65" dirty="0"/>
              <a:t> </a:t>
            </a:r>
            <a:r>
              <a:rPr spc="-20" dirty="0"/>
              <a:t>ЗОРИУЛСАН</a:t>
            </a:r>
            <a:r>
              <a:rPr spc="-45" dirty="0"/>
              <a:t> </a:t>
            </a:r>
            <a:r>
              <a:rPr spc="-10" dirty="0"/>
              <a:t>МТ-</a:t>
            </a:r>
            <a:r>
              <a:rPr dirty="0"/>
              <a:t>ИЙН</a:t>
            </a:r>
            <a:r>
              <a:rPr spc="-75" dirty="0"/>
              <a:t> </a:t>
            </a:r>
            <a:r>
              <a:rPr spc="-10" dirty="0"/>
              <a:t>ҮЙЛЧИЛГЭЭ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9550" y="200025"/>
            <a:ext cx="8610600" cy="4752975"/>
            <a:chOff x="209550" y="200025"/>
            <a:chExt cx="8610600" cy="4752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200025"/>
              <a:ext cx="790575" cy="495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550" y="2857436"/>
              <a:ext cx="2567051" cy="17479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25" y="2962275"/>
              <a:ext cx="2362200" cy="15430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562" y="2957512"/>
              <a:ext cx="2371725" cy="1552575"/>
            </a:xfrm>
            <a:custGeom>
              <a:avLst/>
              <a:gdLst/>
              <a:ahLst/>
              <a:cxnLst/>
              <a:rect l="l" t="t" r="r" b="b"/>
              <a:pathLst>
                <a:path w="2371725" h="1552575">
                  <a:moveTo>
                    <a:pt x="0" y="1552575"/>
                  </a:moveTo>
                  <a:lnTo>
                    <a:pt x="2371725" y="1552575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155257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1775" y="1028700"/>
              <a:ext cx="3238500" cy="1371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67076" y="1023874"/>
              <a:ext cx="3248025" cy="1381125"/>
            </a:xfrm>
            <a:custGeom>
              <a:avLst/>
              <a:gdLst/>
              <a:ahLst/>
              <a:cxnLst/>
              <a:rect l="l" t="t" r="r" b="b"/>
              <a:pathLst>
                <a:path w="3248025" h="1381125">
                  <a:moveTo>
                    <a:pt x="0" y="1381125"/>
                  </a:moveTo>
                  <a:lnTo>
                    <a:pt x="3248025" y="1381125"/>
                  </a:lnTo>
                  <a:lnTo>
                    <a:pt x="3248025" y="0"/>
                  </a:lnTo>
                  <a:lnTo>
                    <a:pt x="0" y="0"/>
                  </a:lnTo>
                  <a:lnTo>
                    <a:pt x="0" y="138112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325" y="1047750"/>
              <a:ext cx="2381250" cy="13525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9562" y="1042924"/>
              <a:ext cx="2390775" cy="1362075"/>
            </a:xfrm>
            <a:custGeom>
              <a:avLst/>
              <a:gdLst/>
              <a:ahLst/>
              <a:cxnLst/>
              <a:rect l="l" t="t" r="r" b="b"/>
              <a:pathLst>
                <a:path w="2390775" h="1362075">
                  <a:moveTo>
                    <a:pt x="0" y="1362075"/>
                  </a:moveTo>
                  <a:lnTo>
                    <a:pt x="2390775" y="1362075"/>
                  </a:lnTo>
                  <a:lnTo>
                    <a:pt x="2390775" y="0"/>
                  </a:lnTo>
                  <a:lnTo>
                    <a:pt x="0" y="0"/>
                  </a:lnTo>
                  <a:lnTo>
                    <a:pt x="0" y="1362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6625" y="2962275"/>
              <a:ext cx="2028825" cy="1981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71926" y="2957512"/>
              <a:ext cx="2038350" cy="1990725"/>
            </a:xfrm>
            <a:custGeom>
              <a:avLst/>
              <a:gdLst/>
              <a:ahLst/>
              <a:cxnLst/>
              <a:rect l="l" t="t" r="r" b="b"/>
              <a:pathLst>
                <a:path w="2038350" h="1990725">
                  <a:moveTo>
                    <a:pt x="0" y="1990725"/>
                  </a:moveTo>
                  <a:lnTo>
                    <a:pt x="2038350" y="199072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990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81725" y="1047750"/>
              <a:ext cx="2362200" cy="135255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77026" y="1042924"/>
              <a:ext cx="2371725" cy="1362075"/>
            </a:xfrm>
            <a:custGeom>
              <a:avLst/>
              <a:gdLst/>
              <a:ahLst/>
              <a:cxnLst/>
              <a:rect l="l" t="t" r="r" b="b"/>
              <a:pathLst>
                <a:path w="2371725" h="1362075">
                  <a:moveTo>
                    <a:pt x="0" y="1362075"/>
                  </a:moveTo>
                  <a:lnTo>
                    <a:pt x="2371725" y="1362075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136207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2200" y="2962275"/>
              <a:ext cx="2371725" cy="15430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67501" y="2957512"/>
              <a:ext cx="2381250" cy="1552575"/>
            </a:xfrm>
            <a:custGeom>
              <a:avLst/>
              <a:gdLst/>
              <a:ahLst/>
              <a:cxnLst/>
              <a:rect l="l" t="t" r="r" b="b"/>
              <a:pathLst>
                <a:path w="2381250" h="1552575">
                  <a:moveTo>
                    <a:pt x="0" y="1552575"/>
                  </a:moveTo>
                  <a:lnTo>
                    <a:pt x="2381250" y="1552575"/>
                  </a:lnTo>
                  <a:lnTo>
                    <a:pt x="2381250" y="0"/>
                  </a:lnTo>
                  <a:lnTo>
                    <a:pt x="0" y="0"/>
                  </a:lnTo>
                  <a:lnTo>
                    <a:pt x="0" y="1552575"/>
                  </a:lnTo>
                  <a:close/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67785" y="2491104"/>
            <a:ext cx="20669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NOTIFICATION</a:t>
            </a:r>
            <a:r>
              <a:rPr sz="1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8817" y="2494216"/>
            <a:ext cx="161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JUDICIAL</a:t>
            </a:r>
            <a:r>
              <a:rPr sz="1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PORTAL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7215" y="4685982"/>
            <a:ext cx="1873250" cy="462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6235" marR="5080" indent="-344170">
              <a:lnSpc>
                <a:spcPct val="102800"/>
              </a:lnSpc>
              <a:spcBef>
                <a:spcPts val="8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JUDICIAL</a:t>
            </a:r>
            <a:r>
              <a:rPr sz="14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DECISIONS REPOSITORY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3340" y="2494216"/>
            <a:ext cx="19310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COURT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Arial"/>
                <a:cs typeface="Arial"/>
              </a:rPr>
              <a:t>LOCATOR GIS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35700" y="4685982"/>
            <a:ext cx="22161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E-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MEDIATION</a:t>
            </a:r>
            <a:r>
              <a:rPr sz="1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PLATFORM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8820149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725" y="915924"/>
            <a:ext cx="7701915" cy="36279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31115" indent="-457834">
              <a:spcBef>
                <a:spcPts val="90"/>
              </a:spcBef>
              <a:buFont typeface="Wingdings"/>
              <a:buChar char=""/>
              <a:tabLst>
                <a:tab pos="469900" algn="l"/>
              </a:tabLst>
            </a:pP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Ухаалаг</a:t>
            </a:r>
            <a:r>
              <a:rPr sz="275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гар</a:t>
            </a:r>
            <a:r>
              <a:rPr sz="275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утсаар</a:t>
            </a:r>
            <a:r>
              <a:rPr sz="275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дамжуулан</a:t>
            </a:r>
            <a:r>
              <a:rPr sz="275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sz="275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latin typeface="Arial" panose="020B0604020202020204" pitchFamily="34" charset="0"/>
                <a:cs typeface="Arial" panose="020B0604020202020204" pitchFamily="34" charset="0"/>
              </a:rPr>
              <a:t>цахимаар </a:t>
            </a:r>
            <a:r>
              <a:rPr sz="275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үүсгэх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spcBef>
                <a:spcPts val="1735"/>
              </a:spcBef>
              <a:buFont typeface="Wingdings"/>
              <a:buChar char=""/>
              <a:tabLst>
                <a:tab pos="469900" algn="l"/>
              </a:tabLst>
            </a:pP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sz="275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кодоор</a:t>
            </a:r>
            <a:r>
              <a:rPr sz="275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дамжуулан</a:t>
            </a:r>
            <a:r>
              <a:rPr sz="2750"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z="2750" b="1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гарын</a:t>
            </a:r>
            <a:r>
              <a:rPr sz="2750" b="1" spc="8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үсэг</a:t>
            </a:r>
            <a:r>
              <a:rPr sz="275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latin typeface="Arial" panose="020B0604020202020204" pitchFamily="34" charset="0"/>
                <a:cs typeface="Arial" panose="020B0604020202020204" pitchFamily="34" charset="0"/>
              </a:rPr>
              <a:t>зурах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spcBef>
                <a:spcPts val="1735"/>
              </a:spcBef>
              <a:buFont typeface="Wingdings"/>
              <a:buChar char=""/>
              <a:tabLst>
                <a:tab pos="469900" algn="l"/>
              </a:tabLst>
            </a:pP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Хэргийн</a:t>
            </a:r>
            <a:r>
              <a:rPr sz="275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автомат</a:t>
            </a:r>
            <a:r>
              <a:rPr sz="2750" b="1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spcBef>
                <a:spcPts val="1735"/>
              </a:spcBef>
              <a:buFont typeface="Wingdings"/>
              <a:buChar char=""/>
              <a:tabLst>
                <a:tab pos="469900" algn="l"/>
              </a:tabLst>
            </a:pPr>
            <a:r>
              <a:rPr sz="27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sz="2750" b="1" spc="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шийдвэрийг</a:t>
            </a:r>
            <a:r>
              <a:rPr sz="2750" b="1" spc="1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z="2750" b="1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dirty="0">
                <a:latin typeface="Arial" panose="020B0604020202020204" pitchFamily="34" charset="0"/>
                <a:cs typeface="Arial" panose="020B0604020202020204" pitchFamily="34" charset="0"/>
              </a:rPr>
              <a:t>хэлбэрээр</a:t>
            </a:r>
            <a:r>
              <a:rPr sz="2750" b="1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750" b="1" spc="-20" dirty="0">
                <a:latin typeface="Arial" panose="020B0604020202020204" pitchFamily="34" charset="0"/>
                <a:cs typeface="Arial" panose="020B0604020202020204" pitchFamily="34" charset="0"/>
              </a:rPr>
              <a:t>авах</a:t>
            </a:r>
            <a:endParaRPr sz="2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725" y="161861"/>
            <a:ext cx="3290951" cy="7096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1560" y="262191"/>
            <a:ext cx="2877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ШҮҮХИЙН</a:t>
            </a:r>
            <a:r>
              <a:rPr spc="-80" dirty="0"/>
              <a:t> </a:t>
            </a:r>
            <a:r>
              <a:rPr spc="-10" dirty="0"/>
              <a:t>ПОРТАЛ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9575" y="200025"/>
            <a:ext cx="79057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-2"/>
            <a:ext cx="9048750" cy="5143500"/>
            <a:chOff x="95250" y="-2"/>
            <a:chExt cx="904875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" y="-2"/>
              <a:ext cx="904875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725" y="161861"/>
              <a:ext cx="3290951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1560" y="262191"/>
            <a:ext cx="2877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ШҮҮХИЙН</a:t>
            </a:r>
            <a:r>
              <a:rPr spc="-80" dirty="0"/>
              <a:t> </a:t>
            </a:r>
            <a:r>
              <a:rPr spc="-10" dirty="0"/>
              <a:t>ПОРТАЛ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95400" y="200025"/>
            <a:ext cx="7524750" cy="3714750"/>
            <a:chOff x="1295400" y="200025"/>
            <a:chExt cx="7524750" cy="37147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9575" y="200025"/>
              <a:ext cx="790575" cy="495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1847850"/>
              <a:ext cx="2057400" cy="2057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3550" y="2219325"/>
              <a:ext cx="1181100" cy="13335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9775" y="1847850"/>
              <a:ext cx="2066925" cy="20669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9825" y="2286000"/>
              <a:ext cx="1257300" cy="12001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45844" y="1075436"/>
            <a:ext cx="58439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ШҮҮХЭД</a:t>
            </a:r>
            <a:r>
              <a:rPr sz="24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НЭВТРЭХ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НЭГДСЭН</a:t>
            </a:r>
            <a:r>
              <a:rPr sz="2400"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sz="2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ПОРТАЛ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3455" y="4105275"/>
            <a:ext cx="269684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sz="1600" b="1" spc="-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6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sz="1600" b="1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b="1" spc="-25" dirty="0">
                <a:latin typeface="Arial" panose="020B0604020202020204" pitchFamily="34" charset="0"/>
                <a:cs typeface="Arial" panose="020B0604020202020204" pitchFamily="34" charset="0"/>
              </a:rPr>
              <a:t>аар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4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баталгаажуулж</a:t>
            </a:r>
            <a:r>
              <a:rPr sz="16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нэвтрэх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2025" y="4033202"/>
            <a:ext cx="39655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Хэргийн</a:t>
            </a:r>
            <a:r>
              <a:rPr sz="20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файлд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алсаас</a:t>
            </a:r>
            <a:r>
              <a:rPr sz="2000" b="1" spc="-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хандах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383</Words>
  <Application>Microsoft Office PowerPoint</Application>
  <PresentationFormat>On-screen Show (16:9)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MT</vt:lpstr>
      <vt:lpstr>Calibri</vt:lpstr>
      <vt:lpstr>Wingdings</vt:lpstr>
      <vt:lpstr>Office Theme</vt:lpstr>
      <vt:lpstr>PowerPoint Presentation</vt:lpstr>
      <vt:lpstr>Дэлхийн Е-Government хөгжлийн индекст Казахстаны эзлэх байр</vt:lpstr>
      <vt:lpstr>Дижитал Шүүхийн Ажиллагаа</vt:lpstr>
      <vt:lpstr>ЦАХИМ ШҮҮХИЙН ХѲГЖИЛ</vt:lpstr>
      <vt:lpstr>ЦАХИМ ШҮҮХИЙН ХѲГЖИЛ</vt:lpstr>
      <vt:lpstr>ХЯНАЛТЫН ТѲВ</vt:lpstr>
      <vt:lpstr>ИРГЭДЭД ЗОРИУЛСАН МТ-ИЙН ҮЙЛЧИЛГЭЭ</vt:lpstr>
      <vt:lpstr>ШҮҮХИЙН ПОРТАЛ</vt:lpstr>
      <vt:lpstr>ШҮҮХИЙН ПОРТАЛ</vt:lpstr>
      <vt:lpstr>ЦАХИМ ѲѲРЧЛѲН ШИНЭЧЛЭЛТ</vt:lpstr>
      <vt:lpstr>PowerPoint Presentation</vt:lpstr>
      <vt:lpstr>ЦАХИМ ШҮҮХИЙН ШИНЖЛЭЛ</vt:lpstr>
      <vt:lpstr>ЦАХИМ ШҮҮХИЙН ШИНЖЛЭЛ</vt:lpstr>
      <vt:lpstr>ШҮҮГЧ:</vt:lpstr>
      <vt:lpstr>PowerPoint Presentation</vt:lpstr>
      <vt:lpstr>CEPEJ ЁС ЗҮЙН ДҮРЭМ</vt:lpstr>
      <vt:lpstr>Анхаарал тавьсанд баярлалаа!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Anuurad  Rentsendagva</dc:creator>
  <cp:lastModifiedBy>Anuurad  Rentsendagva</cp:lastModifiedBy>
  <cp:revision>3</cp:revision>
  <dcterms:created xsi:type="dcterms:W3CDTF">2025-06-14T06:08:00Z</dcterms:created>
  <dcterms:modified xsi:type="dcterms:W3CDTF">2025-06-14T09:43:25Z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2025-06-13T00:00:00Z</vt:filetime>
  </property>
  <property fmtid="{D5CDD505-2E9C-101B-9397-08002B2CF9AE}" pid="3" name="LastSaved">
    <vt:filetime>2025-06-14T00:00:00Z</vt:filetime>
  </property>
</Properties>
</file>