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76" r:id="rId7"/>
    <p:sldId id="277" r:id="rId8"/>
    <p:sldId id="278" r:id="rId9"/>
    <p:sldId id="279" r:id="rId10"/>
    <p:sldId id="280" r:id="rId11"/>
    <p:sldId id="281" r:id="rId12"/>
    <p:sldId id="275" r:id="rId13"/>
  </p:sldIdLst>
  <p:sldSz cx="12192000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740"/>
  </p:normalViewPr>
  <p:slideViewPr>
    <p:cSldViewPr snapToGrid="0">
      <p:cViewPr varScale="1">
        <p:scale>
          <a:sx n="108" d="100"/>
          <a:sy n="108" d="100"/>
        </p:scale>
        <p:origin x="11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3B129C17-9205-4554-BF5C-070656C2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0B41E939-D5BE-4B7F-BCD2-05DCC4E5E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6CAFA6-3ADF-4054-B575-5FA8A4ADF531}" type="datetime1">
              <a:rPr lang="et-EE" smtClean="0"/>
              <a:t>14.06.2025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F61800B1-1D76-46D4-ADAF-FD5EA7AFBE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FCBFA674-DC58-422B-8963-09FD1B05ED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A42FE58-2C2A-433E-A3EF-B39ACF9731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3565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F9A04-2988-4648-AFB4-0193C9B95869}" type="datetime1">
              <a:rPr lang="et-EE" smtClean="0"/>
              <a:pPr/>
              <a:t>14.06.2025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772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643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F8DAAB-F98C-DAFC-F7E4-03E8AF28E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>
            <a:extLst>
              <a:ext uri="{FF2B5EF4-FFF2-40B4-BE49-F238E27FC236}">
                <a16:creationId xmlns:a16="http://schemas.microsoft.com/office/drawing/2014/main" id="{EC22823D-24B5-DC26-4A9B-ACB0786D4B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>
            <a:extLst>
              <a:ext uri="{FF2B5EF4-FFF2-40B4-BE49-F238E27FC236}">
                <a16:creationId xmlns:a16="http://schemas.microsoft.com/office/drawing/2014/main" id="{47751262-78EC-1386-EDB5-DC04E85FEC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5F16CF0D-38F7-1D3D-9FD1-CFA4365040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814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3D895-C35A-6B92-D77F-91F90642B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>
            <a:extLst>
              <a:ext uri="{FF2B5EF4-FFF2-40B4-BE49-F238E27FC236}">
                <a16:creationId xmlns:a16="http://schemas.microsoft.com/office/drawing/2014/main" id="{6A49CB04-0AD0-C61F-09F9-EF3AC4B21F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>
            <a:extLst>
              <a:ext uri="{FF2B5EF4-FFF2-40B4-BE49-F238E27FC236}">
                <a16:creationId xmlns:a16="http://schemas.microsoft.com/office/drawing/2014/main" id="{C63FA9B2-2BEF-B525-26AF-E81E41A29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A8225AC-FD50-90C7-9B1D-B0C83E750E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8397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t-EE" noProof="0" smtClean="0"/>
              <a:t>8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4194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290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Ristkülik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11" name="Vabakuju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9" name="Vabakuju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grpSp>
        <p:nvGrpSpPr>
          <p:cNvPr id="6" name="Rühm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Vabakuju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  <p:sp>
          <p:nvSpPr>
            <p:cNvPr id="16" name="Vabakuju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</p:grpSp>
      <p:sp>
        <p:nvSpPr>
          <p:cNvPr id="22" name="Vabakuju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8" name="Vabakuju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jaskaal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bakuju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5" name="Vabakuju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4F1CB0E4-D583-4FC9-A9E1-241960B83FC2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Vabakuju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5" name="Vabakuju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6" name="Vabakuju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grpSp>
        <p:nvGrpSpPr>
          <p:cNvPr id="9" name="Rühm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Vabakuju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  <p:sp>
          <p:nvSpPr>
            <p:cNvPr id="8" name="Vabakuju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</p:grp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86E1CDEA-ECAB-4EB8-8E39-96C27ECB24F0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13" name="Sisu kohatäide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4" name="Sisu kohatäide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5" name="Sisu kohatäide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Vabakuju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5" name="Vabakuju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>
              <a:latin typeface="+mn-lt"/>
            </a:endParaRPr>
          </a:p>
        </p:txBody>
      </p:sp>
      <p:sp>
        <p:nvSpPr>
          <p:cNvPr id="6" name="Vabakuju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>
              <a:latin typeface="+mn-lt"/>
            </a:endParaRPr>
          </a:p>
        </p:txBody>
      </p:sp>
      <p:grpSp>
        <p:nvGrpSpPr>
          <p:cNvPr id="9" name="Rühm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Vabakuju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  <p:sp>
          <p:nvSpPr>
            <p:cNvPr id="8" name="Vabakuju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</p:grp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4DF88AAE-A699-44F4-A51E-0A5333FA2984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3" name="Sisu kohatäide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4" name="Sisu kohatäide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5" name="Sisu kohatäide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6" name="Sisu kohatäide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7" name="Sisu kohatäide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idi lõ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Ristkülik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grpSp>
        <p:nvGrpSpPr>
          <p:cNvPr id="6" name="Rühm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Vabakuju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  <p:sp>
          <p:nvSpPr>
            <p:cNvPr id="16" name="Vabakuju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</p:grpSp>
      <p:sp>
        <p:nvSpPr>
          <p:cNvPr id="22" name="Vabakuju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7" name="Vabakuju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Vabakuju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5" name="Vabakuju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>
              <a:latin typeface="+mn-lt"/>
            </a:endParaRPr>
          </a:p>
        </p:txBody>
      </p:sp>
      <p:sp>
        <p:nvSpPr>
          <p:cNvPr id="6" name="Vabakuju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grpSp>
        <p:nvGrpSpPr>
          <p:cNvPr id="9" name="Rühm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Vabakuju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  <p:sp>
          <p:nvSpPr>
            <p:cNvPr id="8" name="Vabakuju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>
                <a:latin typeface="+mn-lt"/>
              </a:endParaRPr>
            </a:p>
          </p:txBody>
        </p:sp>
      </p:grp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68A9A7E5-3220-4B9D-AAEE-B1634E9BF8D2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otise päi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12" name="Vabakuju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4" name="Vabakuju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5" name="Vabakuju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3" name="Pealkiri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574ADF8F-3F1D-4A34-9FFA-F5D9F681095A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aotise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abakuju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grpSp>
        <p:nvGrpSpPr>
          <p:cNvPr id="6" name="Rühm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Vabakuju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  <p:sp>
          <p:nvSpPr>
            <p:cNvPr id="16" name="Vabakuju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</p:grpSp>
      <p:sp>
        <p:nvSpPr>
          <p:cNvPr id="17" name="Vabakuju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8" name="Vabakuju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Vabakuju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5" name="Vabakuju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7EB04732-2227-4601-8A96-35FFCEF91639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ramm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ühm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Vabakuju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  <p:sp>
          <p:nvSpPr>
            <p:cNvPr id="14" name="Vabakuju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t-EE" noProof="0"/>
            </a:p>
          </p:txBody>
        </p:sp>
      </p:grpSp>
      <p:sp>
        <p:nvSpPr>
          <p:cNvPr id="2" name="Pealkiri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10" name="Kuupäeva kohatäide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76BF9778-43FA-4F1D-881D-2DBC6E11292D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11" name="Jaluse kohatäide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12" name="Slaidinumbri kohatä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itaa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8" name="Teksti kohatäide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t-EE" noProof="0"/>
              <a:t>„</a:t>
            </a:r>
          </a:p>
        </p:txBody>
      </p:sp>
      <p:sp>
        <p:nvSpPr>
          <p:cNvPr id="10" name="Teksti kohatäide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9" name="Teksti kohatäide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t-EE" noProof="0"/>
              <a:t>“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E504A73-FF3C-4160-828C-0F6A8300F311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sk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stkülik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31" name="Pealkiri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6" name="Pildi kohatäide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10" name="Teksti kohatäide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11" name="Teksti kohatäide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7" name="Pildi kohatäide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12" name="Teksti kohatäide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13" name="Teksti kohatäide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8" name="Pildi kohatäide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14" name="Teksti kohatäide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15" name="Teksti kohatäide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9" name="Pildi kohatäide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16" name="Teksti kohatäide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17" name="Teksti kohatäide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EE1B2BBE-174D-4192-AFF4-DEA29D3418C0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19" name="Vabakuju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1" name="Vabakuju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5" name="Vabakuju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7" name="Vabakuju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8" name="Vabakuju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  <p:sp>
        <p:nvSpPr>
          <p:cNvPr id="29" name="Vabakuju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gu meeskon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ealkiri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6" name="Pildi kohatäide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31" name="Teksti kohatäide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32" name="Teksti kohatäide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33" name="Pildi kohatäide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34" name="Teksti kohatäide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35" name="Teksti kohatäide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36" name="Pildi kohatäide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37" name="Teksti kohatäide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38" name="Teksti kohatäide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39" name="Pildi kohatäide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0" name="Teksti kohatäide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41" name="Teksti kohatäide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42" name="Pildi kohatäide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3" name="Teksti kohatäide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44" name="Teksti kohatäide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45" name="Pildi kohatäide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6" name="Teksti kohatäide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47" name="Teksti kohatäide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48" name="Pildi kohatäide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9" name="Teksti kohatäide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50" name="Teksti kohatäide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51" name="Pildi kohatäide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52" name="Teksti kohatäide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Nimi</a:t>
            </a:r>
          </a:p>
        </p:txBody>
      </p:sp>
      <p:sp>
        <p:nvSpPr>
          <p:cNvPr id="53" name="Teksti kohatäide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t-EE" noProof="0"/>
              <a:t>Pealkiri</a:t>
            </a:r>
          </a:p>
        </p:txBody>
      </p:sp>
      <p:sp>
        <p:nvSpPr>
          <p:cNvPr id="18" name="Kuupäeva kohatäide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D2CE7A87-35D4-4F18-98C3-2DF135F41B50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22" name="Jaluse kohatäide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23" name="Slaidinumbri kohatäide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8B9AD041-AB76-4C81-A7B6-A9E72A04153E}" type="datetime1">
              <a:rPr lang="et-EE" noProof="0" smtClean="0"/>
              <a:t>14.06.2025</a:t>
            </a:fld>
            <a:endParaRPr lang="et-EE" noProof="0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r>
              <a:rPr lang="et-EE" noProof="0"/>
              <a:t>ESITLUSE PEALKIRI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1059400"/>
            <a:ext cx="7013356" cy="2387600"/>
          </a:xfrm>
        </p:spPr>
        <p:txBody>
          <a:bodyPr rtlCol="0" anchor="b">
            <a:normAutofit/>
          </a:bodyPr>
          <a:lstStyle/>
          <a:p>
            <a:r>
              <a:rPr lang="et-EE" sz="3800" noProof="1">
                <a:latin typeface="Arial" panose="020B0604020202020204" pitchFamily="34" charset="0"/>
                <a:cs typeface="Arial" panose="020B0604020202020204" pitchFamily="34" charset="0"/>
              </a:rPr>
              <a:t>Шүүхийн системийг цахимжуулж хүртээмжийг нэмэгдүүлэх нь: </a:t>
            </a:r>
            <a:br>
              <a:rPr lang="et-EE" sz="38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3800" noProof="1">
                <a:latin typeface="Arial" panose="020B0604020202020204" pitchFamily="34" charset="0"/>
                <a:cs typeface="Arial" panose="020B0604020202020204" pitchFamily="34" charset="0"/>
              </a:rPr>
              <a:t>Эстонийн туршлага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701143"/>
            <a:ext cx="6245912" cy="1244033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Кай Куллеркупп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t-EE" sz="2700" b="1" noProof="1">
                <a:latin typeface="Arial" panose="020B0604020202020204" pitchFamily="34" charset="0"/>
                <a:cs typeface="Arial" panose="020B0604020202020204" pitchFamily="34" charset="0"/>
              </a:rPr>
              <a:t>Kai Kullerkupp), Доктор (хууль), </a:t>
            </a:r>
            <a:r>
              <a:rPr lang="et-EE" sz="2700" b="1" i="1" noProof="1">
                <a:latin typeface="Arial" panose="020B0604020202020204" pitchFamily="34" charset="0"/>
                <a:cs typeface="Arial" panose="020B0604020202020204" pitchFamily="34" charset="0"/>
              </a:rPr>
              <a:t>LL.M</a:t>
            </a:r>
            <a:endParaRPr lang="et-EE" sz="27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t-EE" sz="2700" noProof="1">
                <a:latin typeface="Arial" panose="020B0604020202020204" pitchFamily="34" charset="0"/>
                <a:cs typeface="Arial" panose="020B0604020202020204" pitchFamily="34" charset="0"/>
              </a:rPr>
              <a:t>Эстони Улсын Дээд Шүүхийн Иргэний танхимын шүүгч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8" y="1020668"/>
            <a:ext cx="9779183" cy="1325563"/>
          </a:xfrm>
        </p:spPr>
        <p:txBody>
          <a:bodyPr rtlCol="0"/>
          <a:lstStyle/>
          <a:p>
            <a:pPr rtl="0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Шүүхэд хандах эрхийг хязгаарлаж буй саад бэрхшээлүүд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655518"/>
            <a:ext cx="9779182" cy="27287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sz="3400" noProof="1">
                <a:latin typeface="Arial" panose="020B0604020202020204" pitchFamily="34" charset="0"/>
                <a:cs typeface="Arial" panose="020B0604020202020204" pitchFamily="34" charset="0"/>
              </a:rPr>
              <a:t>Биет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sz="3400" noProof="1">
                <a:latin typeface="Arial" panose="020B0604020202020204" pitchFamily="34" charset="0"/>
                <a:cs typeface="Arial" panose="020B0604020202020204" pitchFamily="34" charset="0"/>
              </a:rPr>
              <a:t>Харилцааны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sz="3400" noProof="1">
                <a:latin typeface="Arial" panose="020B0604020202020204" pitchFamily="34" charset="0"/>
                <a:cs typeface="Arial" panose="020B0604020202020204" pitchFamily="34" charset="0"/>
              </a:rPr>
              <a:t>Газар зүйн байршлын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sz="3400" noProof="1">
                <a:latin typeface="Arial" panose="020B0604020202020204" pitchFamily="34" charset="0"/>
                <a:cs typeface="Arial" panose="020B0604020202020204" pitchFamily="34" charset="0"/>
              </a:rPr>
              <a:t>Санхүү-эдийн засгийн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sz="3400" noProof="1">
                <a:latin typeface="Arial" panose="020B0604020202020204" pitchFamily="34" charset="0"/>
                <a:cs typeface="Arial" panose="020B0604020202020204" pitchFamily="34" charset="0"/>
              </a:rPr>
              <a:t>Технологийн</a:t>
            </a:r>
          </a:p>
          <a:p>
            <a:pPr rtl="0"/>
            <a:endParaRPr lang="et-EE" dirty="0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r>
              <a:rPr lang="mn-MN" sz="105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Digitizing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76F5F-D6BB-8C65-B4B6-DDE721967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37B3254-88BC-EB96-FFAD-3B367DF8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1020668"/>
            <a:ext cx="10758487" cy="1325563"/>
          </a:xfrm>
        </p:spPr>
        <p:txBody>
          <a:bodyPr rtlCol="0"/>
          <a:lstStyle/>
          <a:p>
            <a:pPr rtl="0"/>
            <a:r>
              <a:rPr lang="mn-MN" sz="4000" noProof="1">
                <a:latin typeface="Arial" panose="020B0604020202020204" pitchFamily="34" charset="0"/>
                <a:cs typeface="Arial" panose="020B0604020202020204" pitchFamily="34" charset="0"/>
              </a:rPr>
              <a:t>Шүүх ба талуудын хооронд цахим харилцааг бий болгосон нь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FA5B2DE-EFAC-0901-7454-50993E59D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4" y="2655518"/>
            <a:ext cx="10562197" cy="354486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Эстони Улсад 2006 оноос аажмаар хэрэгжиж байгаа</a:t>
            </a:r>
          </a:p>
          <a:p>
            <a:pPr marL="457200" indent="-457200" algn="just"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E-мэйл буюу аюулгүй байдлыг нь хангаж тусгайлан боловсруулсан цахим платформууд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Чухал: Хэрэглэгчдийг цахимаар найдвартай таних чадвар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Онлайн дахь эрх зүйн мэдээллийн хүртээмж: хууль тогтоомжууд, жишиг хуулиуд гэх мэт.</a:t>
            </a:r>
          </a:p>
          <a:p>
            <a:pPr marL="457200" indent="-457200" algn="just"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Тѳрѳл бүрийн санд хадгалагдаж буй мэдээлэл хуваалцах боломж 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X-law (ExtendLaw) аппликэшн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638F1CF-E52B-68BC-F7D6-BAA2B0DA1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r>
              <a:rPr lang="mn-MN" sz="105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.06.2025</a:t>
            </a:r>
            <a:endParaRPr lang="et-E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6E7A445-1B29-3F7A-554B-E7F79A19C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Digitizing the Court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5EF7463-EECE-D17F-8C02-FEEE22DB1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t-EE" smtClean="0"/>
              <a:pPr rtl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240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130C5-CDD1-ABC5-D656-8B9191145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5AE3659-D46D-6016-1481-DE4FD7A50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020669"/>
            <a:ext cx="9779183" cy="745502"/>
          </a:xfrm>
        </p:spPr>
        <p:txBody>
          <a:bodyPr rtlCol="0"/>
          <a:lstStyle/>
          <a:p>
            <a:pPr rtl="0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Хэргийн цахим удирдлага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05FF3B3-9DE2-9F4A-38D5-21709029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088" y="1991638"/>
            <a:ext cx="10584493" cy="42087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Ѳѳрѳѳр, </a:t>
            </a:r>
            <a:r>
              <a:rPr lang="mn-MN" b="1" noProof="1">
                <a:latin typeface="Arial" panose="020B0604020202020204" pitchFamily="34" charset="0"/>
                <a:cs typeface="Arial" panose="020B0604020202020204" pitchFamily="34" charset="0"/>
              </a:rPr>
              <a:t>E-файл систем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Цахим хэлбэрээр ирүүлсан бичиг баримт, холбогдох ѳгѳгдлүүдийг системтэйгээр хүлээн авч найдвартай хадгалах шаардлагатай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Шүүхийн мэдээллийн системийн анхны хувилбарыг 2004 онд гаргасан (Эстониар: </a:t>
            </a:r>
            <a:r>
              <a:rPr lang="mn-MN" i="1" noProof="1">
                <a:latin typeface="Arial" panose="020B0604020202020204" pitchFamily="34" charset="0"/>
                <a:cs typeface="Arial" panose="020B0604020202020204" pitchFamily="34" charset="0"/>
              </a:rPr>
              <a:t>Kohtuinfosüsteem =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KIS)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2 хэсэгт хуваагддаг: </a:t>
            </a: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		- Шүүхийн мэдээллийн систем (дотоод)</a:t>
            </a: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		- Нийтийн E-Файл систем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8D2CFC7-8B84-F9AE-1FBE-4C71D99A9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0F35CE0-A3BD-6A34-9A14-27D41FAA2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Digitizing the Court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6ABB945-D9DB-C45A-BB10-6ADB78976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t-EE" smtClean="0"/>
              <a:pPr rtl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915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0826659-C246-D00E-E67F-E715BD9A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8" y="-146168"/>
            <a:ext cx="9779183" cy="1325563"/>
          </a:xfrm>
        </p:spPr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Эстонийн E-файлын систем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2FA5955-C32B-B29F-0481-C2684CE0F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65" y="1869296"/>
            <a:ext cx="5330870" cy="4487054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Эстонийн бүх шүүхэд зориулсан хэргийн удирдлагын нэгдсэн платформ (дотоод)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Хэрэг тус бүрийн бичиг баримт, бүртгэл, бичлэг орсон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Хэргийн хѳдѳлгѳѳнийг удирдаж, явцыг хянах боломжтой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Шүүгч, шүүхийн ажилтнууд цахим тѳхѳѳрѳмжѳѳр дамжуулан системд хэзээ ч нэвтрэх боломжтой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1C49C9B-3C3B-D062-15A9-7E98F6DDF5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lang="en-US" sz="1050" noProof="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sz="105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1EC568A-9AD5-3837-6E5E-C51367D12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rtl="0"/>
            <a:r>
              <a:rPr lang="et-EE" noProof="0" dirty="0">
                <a:latin typeface="Arial" panose="020B0604020202020204" pitchFamily="34" charset="0"/>
                <a:cs typeface="Arial" panose="020B0604020202020204" pitchFamily="34" charset="0"/>
              </a:rPr>
              <a:t>Digitizing</a:t>
            </a:r>
            <a:r>
              <a:rPr lang="et-EE" noProof="0" dirty="0"/>
              <a:t> the Court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BC693DA-1C53-02F1-FB25-C3536D2C4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294A09A9-5501-47C1-A89A-A340965A2BE2}" type="slidenum">
              <a:rPr lang="et-EE" noProof="0" smtClean="0"/>
              <a:pPr rtl="0"/>
              <a:t>5</a:t>
            </a:fld>
            <a:endParaRPr lang="et-EE" noProof="0" dirty="0"/>
          </a:p>
        </p:txBody>
      </p:sp>
      <p:sp>
        <p:nvSpPr>
          <p:cNvPr id="7" name="Sisu kohatäide 6">
            <a:extLst>
              <a:ext uri="{FF2B5EF4-FFF2-40B4-BE49-F238E27FC236}">
                <a16:creationId xmlns:a16="http://schemas.microsoft.com/office/drawing/2014/main" id="{43B7FCE4-05A4-D0AF-52E1-25B108AEC26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05487" y="1851431"/>
            <a:ext cx="4663440" cy="487004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Шүүхийн үйл ажиллагааны оролцогчдод зориулсан цахим портал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Хэрэглэгчид ѳргѳдѳл (гомдол, нэхэмжлэл зэрэг) ба бусад холбогдох бичиг баримтаа оруулах, хэргийн явц ба хугацааг хянах зэрэг боломжтой.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ID-карт, Mobile-ID, эсвэл Smart-ID-ийн баталгаажуул</a:t>
            </a:r>
            <a:r>
              <a:rPr lang="mn-MN" sz="24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алтаар нэв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трэх боломжтой</a:t>
            </a:r>
          </a:p>
        </p:txBody>
      </p:sp>
      <p:sp>
        <p:nvSpPr>
          <p:cNvPr id="8" name="Sisu kohatäide 7">
            <a:extLst>
              <a:ext uri="{FF2B5EF4-FFF2-40B4-BE49-F238E27FC236}">
                <a16:creationId xmlns:a16="http://schemas.microsoft.com/office/drawing/2014/main" id="{9CCB65AB-1B2B-FB10-6FD6-4555452CB7A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3778" y="1331285"/>
            <a:ext cx="4663440" cy="522514"/>
          </a:xfrm>
        </p:spPr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Шүүхийн мэдээллийн систем</a:t>
            </a:r>
          </a:p>
        </p:txBody>
      </p:sp>
      <p:sp>
        <p:nvSpPr>
          <p:cNvPr id="9" name="Sisu kohatäide 8">
            <a:extLst>
              <a:ext uri="{FF2B5EF4-FFF2-40B4-BE49-F238E27FC236}">
                <a16:creationId xmlns:a16="http://schemas.microsoft.com/office/drawing/2014/main" id="{143E7A4A-C055-D0FE-8080-E69BF9193E7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1331285"/>
            <a:ext cx="4663440" cy="522514"/>
          </a:xfrm>
        </p:spPr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Нийтийн E-файл систем</a:t>
            </a:r>
          </a:p>
        </p:txBody>
      </p:sp>
    </p:spTree>
    <p:extLst>
      <p:ext uri="{BB962C8B-B14F-4D97-AF65-F5344CB8AC3E}">
        <p14:creationId xmlns:p14="http://schemas.microsoft.com/office/powerpoint/2010/main" val="105063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A64E45A-BA00-6766-7F33-A0A4BEF0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Шүүхийн цахим файл (хувийн хэрэг)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5D6A0B0-BFB7-4189-EF02-370693669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01369"/>
            <a:ext cx="10219645" cy="4356544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Шүүхийн хавтас, бүртгэлийн цахим хувилбар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эрэгт холбогдох бүх бичиг баримт, нотлох баримт, хянан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шийдвэрлэх ажиллагааны мэдээллийг цахим форматаар нэгтгэдэг 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Цаасанд суурилсан уламжлалт бүртгэл, хавтсыг орлодог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Шүүхийн ажилтнууд ба талуудад онлайнаар хүртээмжтэй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Эстони Улсад 2017 оноос аажмаар хэрэгжүүлж байна.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2023 оны байдлаар иргэний ба захиргааны хэрэгт цаасан бүртгэл, хавтас үүсээгүй (эрүүгийн хэргийнх удахгүй дагана)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0D0B30B-294C-BCFC-315B-A6DFDC4796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lang="en-US" sz="1050" noProof="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sz="105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8006C98-9B1F-083F-795E-B575C5F05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rtl="0"/>
            <a:r>
              <a:rPr lang="et-EE" noProof="0" dirty="0">
                <a:latin typeface="Arial" panose="020B0604020202020204" pitchFamily="34" charset="0"/>
                <a:cs typeface="Arial" panose="020B0604020202020204" pitchFamily="34" charset="0"/>
              </a:rPr>
              <a:t>Digitizing the Court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5C23B43-02C2-3ABA-22C0-920ED0631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294A09A9-5501-47C1-A89A-A340965A2BE2}" type="slidenum">
              <a:rPr lang="et-EE" noProof="0" smtClean="0"/>
              <a:pPr rtl="0"/>
              <a:t>6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89346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4D187-BD89-986D-5824-8324BFE7E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7CFAC34-469B-D87E-D03D-FD86A123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Алсын зайн шүүх хуралдаан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7544F0D-D101-3F81-7165-85FA3192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29968"/>
            <a:ext cx="10215155" cy="3895345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Zoom, Microsoft Teams зэрэг видео хурлын платформ, эсвэл шүүхийн тусгай програм ашиглаж шүүх хуралдааныг зайнаас явуулах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Эстонид: шүүх хуралдааныг видеогоор хийх, мѳн гэрч, шинжээчийг зайнаас сонсох эсэхийг шүүгч шийднэ.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Бүх аман мэдүүлгийн бичлэг хийгддэг.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Анхаарах асуудлууд: техникийн асуудал, цахимын тэгш бус байдал, мэдээллийн аюулгүй байдал ба нууцлал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4A6420A-C5A4-B108-7F26-8FC83006AB2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lang="en-US" sz="1050" noProof="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sz="105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BA0FEDA-5E36-08BE-D165-DCFA93F6E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Digitizing the Court System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2AB7965-9B5F-A268-F847-22614BE7F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294A09A9-5501-47C1-A89A-A340965A2BE2}" type="slidenum">
              <a:rPr lang="et-EE" noProof="0" smtClean="0"/>
              <a:pPr rtl="0"/>
              <a:t>7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07037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8CE06B8-F1CC-27D2-0974-EDF20A8D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Товч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B10F713-DC9B-45D4-34DD-A0383698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89" y="2277426"/>
            <a:ext cx="10224299" cy="45805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mn-MN" sz="3400" b="1" noProof="1">
                <a:latin typeface="Arial" panose="020B0604020202020204" pitchFamily="34" charset="0"/>
                <a:cs typeface="Arial" panose="020B0604020202020204" pitchFamily="34" charset="0"/>
              </a:rPr>
              <a:t>Эерэг талууд</a:t>
            </a: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Хүртээмж нэмэгдэх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Үр ашиг, ил тод байдал нэмэгдэх</a:t>
            </a:r>
            <a:endParaRPr lang="mn-MN" sz="3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mn-MN" sz="3400" b="1" noProof="1">
                <a:latin typeface="Arial" panose="020B0604020202020204" pitchFamily="34" charset="0"/>
                <a:cs typeface="Arial" panose="020B0604020202020204" pitchFamily="34" charset="0"/>
              </a:rPr>
              <a:t>Бэрхшээлүүд</a:t>
            </a: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Цахим хуваагдал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Кибер аюулгүй байдал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mn-MN" sz="3000" noProof="1">
                <a:latin typeface="Arial" panose="020B0604020202020204" pitchFamily="34" charset="0"/>
                <a:cs typeface="Arial" panose="020B0604020202020204" pitchFamily="34" charset="0"/>
              </a:rPr>
              <a:t>Сургалт байнга явуулж, системээ шинэчилж байх шаардлага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CCCAF5F-8F82-AA83-8D09-739FD16C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66307"/>
            <a:ext cx="2743200" cy="365125"/>
          </a:xfrm>
        </p:spPr>
        <p:txBody>
          <a:bodyPr/>
          <a:lstStyle/>
          <a:p>
            <a:pPr rtl="0"/>
            <a:endParaRPr lang="mn-MN" noProof="0" dirty="0"/>
          </a:p>
          <a:p>
            <a:pPr rtl="0"/>
            <a:r>
              <a:rPr lang="en-US" sz="1050" noProof="0" dirty="0">
                <a:latin typeface="Arial" panose="020B0604020202020204" pitchFamily="34" charset="0"/>
                <a:cs typeface="Arial" panose="020B0604020202020204" pitchFamily="34" charset="0"/>
              </a:rPr>
              <a:t>16.06.2025</a:t>
            </a:r>
            <a:endParaRPr lang="et-EE" sz="105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233DD42-6CB4-FB4D-5A7B-C1A7DCD3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et-EE" noProof="0" smtClean="0"/>
              <a:pPr rtl="0"/>
              <a:t>8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20288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/>
          <a:lstStyle/>
          <a:p>
            <a:pPr rtl="0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Баярлалаа!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3240" y="4078224"/>
            <a:ext cx="4324530" cy="1771033"/>
          </a:xfrm>
        </p:spPr>
        <p:txBody>
          <a:bodyPr rtlCol="0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Кай Куллеркупп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Kai Kullerkupp)</a:t>
            </a:r>
          </a:p>
          <a:p>
            <a:pPr rtl="0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Эстони Улсын Дээд Шүүх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’i kujundus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257841_TF45331398_Win32" id="{AA52AAD0-D27E-436D-87DF-E1B078E9A95E}" vid="{DCD2D60F-7547-4D79-992E-8CB45EC543CA}"/>
    </a:ext>
  </a:extLst>
</a:theme>
</file>

<file path=ppt/theme/theme2.xml><?xml version="1.0" encoding="utf-8"?>
<a:theme xmlns:a="http://schemas.openxmlformats.org/drawingml/2006/main" name="Office’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’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Universaalne esitlus</Template>
  <TotalTime>157</TotalTime>
  <Words>464</Words>
  <Application>Microsoft Office PowerPoint</Application>
  <PresentationFormat>Widescreen</PresentationFormat>
  <Paragraphs>84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Tenorite</vt:lpstr>
      <vt:lpstr>Office’i kujundus</vt:lpstr>
      <vt:lpstr>Шүүхийн системийг цахимжуулж хүртээмжийг нэмэгдүүлэх нь:  Эстонийн туршлага</vt:lpstr>
      <vt:lpstr>Шүүхэд хандах эрхийг хязгаарлаж буй саад бэрхшээлүүд</vt:lpstr>
      <vt:lpstr>Шүүх ба талуудын хооронд цахим харилцааг бий болгосон нь</vt:lpstr>
      <vt:lpstr>Хэргийн цахим удирдлага</vt:lpstr>
      <vt:lpstr>Эстонийн E-файлын систем</vt:lpstr>
      <vt:lpstr>Шүүхийн цахим файл (хувийн хэрэг)</vt:lpstr>
      <vt:lpstr>Алсын зайн шүүх хуралдаан</vt:lpstr>
      <vt:lpstr>Товч</vt:lpstr>
      <vt:lpstr>Баярлалаа!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Шүүхийн системийг цахимжуулж хүртээмжийг нэмэгдүүлэх нь:  Эстонийн туршлага</dc:title>
  <dc:creator>Kai Kullerkupp</dc:creator>
  <cp:lastModifiedBy>Anuurad  Rentsendagva</cp:lastModifiedBy>
  <cp:revision>12</cp:revision>
  <dcterms:created xsi:type="dcterms:W3CDTF">2025-06-05T12:33:29Z</dcterms:created>
  <dcterms:modified xsi:type="dcterms:W3CDTF">2025-06-14T10:18:31Z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